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4" r:id="rId1"/>
  </p:sldMasterIdLst>
  <p:notesMasterIdLst>
    <p:notesMasterId r:id="rId88"/>
  </p:notesMasterIdLst>
  <p:sldIdLst>
    <p:sldId id="256" r:id="rId2"/>
    <p:sldId id="434" r:id="rId3"/>
    <p:sldId id="373" r:id="rId4"/>
    <p:sldId id="374" r:id="rId5"/>
    <p:sldId id="394" r:id="rId6"/>
    <p:sldId id="395" r:id="rId7"/>
    <p:sldId id="326" r:id="rId8"/>
    <p:sldId id="383" r:id="rId9"/>
    <p:sldId id="384" r:id="rId10"/>
    <p:sldId id="385" r:id="rId11"/>
    <p:sldId id="386" r:id="rId12"/>
    <p:sldId id="387" r:id="rId13"/>
    <p:sldId id="388" r:id="rId14"/>
    <p:sldId id="389" r:id="rId15"/>
    <p:sldId id="390" r:id="rId16"/>
    <p:sldId id="391" r:id="rId17"/>
    <p:sldId id="393" r:id="rId18"/>
    <p:sldId id="392" r:id="rId19"/>
    <p:sldId id="396" r:id="rId20"/>
    <p:sldId id="259" r:id="rId21"/>
    <p:sldId id="260" r:id="rId22"/>
    <p:sldId id="372" r:id="rId23"/>
    <p:sldId id="315" r:id="rId24"/>
    <p:sldId id="378" r:id="rId25"/>
    <p:sldId id="379" r:id="rId26"/>
    <p:sldId id="380" r:id="rId27"/>
    <p:sldId id="381" r:id="rId28"/>
    <p:sldId id="382" r:id="rId29"/>
    <p:sldId id="397" r:id="rId30"/>
    <p:sldId id="398" r:id="rId31"/>
    <p:sldId id="318" r:id="rId32"/>
    <p:sldId id="399" r:id="rId33"/>
    <p:sldId id="400" r:id="rId34"/>
    <p:sldId id="401" r:id="rId35"/>
    <p:sldId id="402" r:id="rId36"/>
    <p:sldId id="262" r:id="rId37"/>
    <p:sldId id="316" r:id="rId38"/>
    <p:sldId id="319" r:id="rId39"/>
    <p:sldId id="403" r:id="rId40"/>
    <p:sldId id="405" r:id="rId41"/>
    <p:sldId id="404" r:id="rId42"/>
    <p:sldId id="408" r:id="rId43"/>
    <p:sldId id="409" r:id="rId44"/>
    <p:sldId id="410" r:id="rId45"/>
    <p:sldId id="322" r:id="rId46"/>
    <p:sldId id="267" r:id="rId47"/>
    <p:sldId id="268" r:id="rId48"/>
    <p:sldId id="412" r:id="rId49"/>
    <p:sldId id="413" r:id="rId50"/>
    <p:sldId id="414" r:id="rId51"/>
    <p:sldId id="407" r:id="rId52"/>
    <p:sldId id="271" r:id="rId53"/>
    <p:sldId id="325" r:id="rId54"/>
    <p:sldId id="272" r:id="rId55"/>
    <p:sldId id="273" r:id="rId56"/>
    <p:sldId id="320" r:id="rId57"/>
    <p:sldId id="416" r:id="rId58"/>
    <p:sldId id="417" r:id="rId59"/>
    <p:sldId id="418" r:id="rId60"/>
    <p:sldId id="419" r:id="rId61"/>
    <p:sldId id="327" r:id="rId62"/>
    <p:sldId id="333" r:id="rId63"/>
    <p:sldId id="420" r:id="rId64"/>
    <p:sldId id="421" r:id="rId65"/>
    <p:sldId id="422" r:id="rId66"/>
    <p:sldId id="430" r:id="rId67"/>
    <p:sldId id="431" r:id="rId68"/>
    <p:sldId id="432" r:id="rId69"/>
    <p:sldId id="335" r:id="rId70"/>
    <p:sldId id="338" r:id="rId71"/>
    <p:sldId id="340" r:id="rId72"/>
    <p:sldId id="342" r:id="rId73"/>
    <p:sldId id="339" r:id="rId74"/>
    <p:sldId id="343" r:id="rId75"/>
    <p:sldId id="427" r:id="rId76"/>
    <p:sldId id="428" r:id="rId77"/>
    <p:sldId id="349" r:id="rId78"/>
    <p:sldId id="429" r:id="rId79"/>
    <p:sldId id="423" r:id="rId80"/>
    <p:sldId id="424" r:id="rId81"/>
    <p:sldId id="346" r:id="rId82"/>
    <p:sldId id="425" r:id="rId83"/>
    <p:sldId id="433" r:id="rId84"/>
    <p:sldId id="365" r:id="rId85"/>
    <p:sldId id="426" r:id="rId86"/>
    <p:sldId id="366" r:id="rId8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D7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1"/>
    <p:restoredTop sz="94679"/>
  </p:normalViewPr>
  <p:slideViewPr>
    <p:cSldViewPr snapToGrid="0" snapToObjects="1" showGuides="1">
      <p:cViewPr varScale="1">
        <p:scale>
          <a:sx n="100" d="100"/>
          <a:sy n="100" d="100"/>
        </p:scale>
        <p:origin x="352" y="160"/>
      </p:cViewPr>
      <p:guideLst>
        <p:guide orient="horz" pos="2136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notesMaster" Target="notesMasters/notes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hdphoto1.wdp>
</file>

<file path=ppt/media/hdphoto2.wdp>
</file>

<file path=ppt/media/hdphoto3.wdp>
</file>

<file path=ppt/media/hdphoto4.wdp>
</file>

<file path=ppt/media/image1.gi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60.png>
</file>

<file path=ppt/media/image17.png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png>
</file>

<file path=ppt/media/image23.tiff>
</file>

<file path=ppt/media/image24.png>
</file>

<file path=ppt/media/image24.tiff>
</file>

<file path=ppt/media/image25.png>
</file>

<file path=ppt/media/image25.tiff>
</file>

<file path=ppt/media/image26.png>
</file>

<file path=ppt/media/image27.png>
</file>

<file path=ppt/media/image28.tiff>
</file>

<file path=ppt/media/image29.png>
</file>

<file path=ppt/media/image3.png>
</file>

<file path=ppt/media/image30.pn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BF7EC-22FA-B246-9ED2-6EB08C8ABC53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3987A-74E1-BA49-8B8E-2391856A87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80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kbroman.org/steps2rr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Daniel Kaplan, a professor in Mathematics &amp; Computer Science, Macalester College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0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 we seen a similar effect from a similar exposure?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43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42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0998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029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3242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0050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296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4651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3713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454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Sir Austin Bradford Hill, a statistician and epidemiologist, created a list of guidelines for evaluating whether there is evidence of a causal relationship.[1] He determined the following aspects of associations ought to be considered when assessing causality.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496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5693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7097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740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9708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9246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8465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109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22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43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Hilary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Parker&amp;Roger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Peng’s Not So Standard Deviations Episode 28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564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841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772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big is the effect you are seeing?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 Hill suggests that huge effects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suggest causality, however this does not mean small effects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cannot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26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essentially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reproducibility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&amp;replicability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your analysis be reproduced?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 anyone been able to replicate your findings?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54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the association be pinpointed to a specific cause with no other plausible explanation?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appreciate Hill’s caveat here,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“if specificity exists we may be able to draw conclusions without hesitation; if it is not apparent, we are not thereby necessarily left sitting irresolutely on the fence.”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79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 the timeline make sense?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general, the exposure ought to come before the outcome it is said to cause.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84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wording of this point makes it a bit difficult to untangle from the medical application, but generally this refers to a dose effect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 increasing an exposure yield a change in the outcome.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56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 to plausibility, is there a logical argument that can be made by/to experts in the field regarding causality.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 it fit into the understanding of the field 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authors note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this should have caveats too…the field could be wrong).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90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cap="small" spc="3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Data Day Texas 2018 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392F2D-3435-CB4E-8F7B-EA5AF796A3FB}"/>
              </a:ext>
            </a:extLst>
          </p:cNvPr>
          <p:cNvSpPr/>
          <p:nvPr userDrawn="1"/>
        </p:nvSpPr>
        <p:spPr>
          <a:xfrm>
            <a:off x="4538228" y="6356350"/>
            <a:ext cx="31155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kern="0" cap="small" spc="300" baseline="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Data Day Texas 2018</a:t>
            </a:r>
          </a:p>
        </p:txBody>
      </p:sp>
    </p:spTree>
    <p:extLst>
      <p:ext uri="{BB962C8B-B14F-4D97-AF65-F5344CB8AC3E}">
        <p14:creationId xmlns:p14="http://schemas.microsoft.com/office/powerpoint/2010/main" val="253691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2.png"/><Relationship Id="rId4" Type="http://schemas.openxmlformats.org/officeDocument/2006/relationships/image" Target="../media/image21.tif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2.png"/><Relationship Id="rId4" Type="http://schemas.openxmlformats.org/officeDocument/2006/relationships/image" Target="../media/image21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2.png"/><Relationship Id="rId4" Type="http://schemas.openxmlformats.org/officeDocument/2006/relationships/image" Target="../media/image21.tif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2.png"/><Relationship Id="rId4" Type="http://schemas.openxmlformats.org/officeDocument/2006/relationships/image" Target="../media/image21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22.png"/><Relationship Id="rId4" Type="http://schemas.openxmlformats.org/officeDocument/2006/relationships/image" Target="../media/image21.tif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tiff"/><Relationship Id="rId5" Type="http://schemas.microsoft.com/office/2007/relationships/hdphoto" Target="../media/hdphoto4.wdp"/><Relationship Id="rId4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LucyStats/status/91817949560512922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tiff"/><Relationship Id="rId5" Type="http://schemas.microsoft.com/office/2007/relationships/hdphoto" Target="../media/hdphoto4.wdp"/><Relationship Id="rId4" Type="http://schemas.openxmlformats.org/officeDocument/2006/relationships/image" Target="../media/image2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tiff"/><Relationship Id="rId5" Type="http://schemas.microsoft.com/office/2007/relationships/hdphoto" Target="../media/hdphoto4.wdp"/><Relationship Id="rId4" Type="http://schemas.openxmlformats.org/officeDocument/2006/relationships/image" Target="../media/image2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tiff"/><Relationship Id="rId5" Type="http://schemas.microsoft.com/office/2007/relationships/hdphoto" Target="../media/hdphoto4.wdp"/><Relationship Id="rId4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3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tiff"/><Relationship Id="rId5" Type="http://schemas.microsoft.com/office/2007/relationships/hdphoto" Target="../media/hdphoto4.wdp"/><Relationship Id="rId4" Type="http://schemas.openxmlformats.org/officeDocument/2006/relationships/image" Target="../media/image22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witter.com/drob/status/877967479640776704" TargetMode="Externa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hyperlink" Target="http://doi.org/10.1093/ije/dyp289" TargetMode="Externa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Making Causal Claims as a Data Scientist: Tips and Tricks Using 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Lucy D’Agostino McGowan</a:t>
            </a:r>
          </a:p>
        </p:txBody>
      </p:sp>
    </p:spTree>
    <p:extLst>
      <p:ext uri="{BB962C8B-B14F-4D97-AF65-F5344CB8AC3E}">
        <p14:creationId xmlns:p14="http://schemas.microsoft.com/office/powerpoint/2010/main" val="274105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75841E-CD44-6246-BBE9-8C71A6C7C485}"/>
              </a:ext>
            </a:extLst>
          </p:cNvPr>
          <p:cNvSpPr txBox="1"/>
          <p:nvPr/>
        </p:nvSpPr>
        <p:spPr>
          <a:xfrm>
            <a:off x="914400" y="4607461"/>
            <a:ext cx="58395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Strength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2AB82-8F71-F54B-99A1-3060D8F46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791" y="1511300"/>
            <a:ext cx="9056255" cy="2692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0D89318-EDC2-5E4D-9048-22BD6F4FB87B}"/>
              </a:ext>
            </a:extLst>
          </p:cNvPr>
          <p:cNvSpPr/>
          <p:nvPr/>
        </p:nvSpPr>
        <p:spPr>
          <a:xfrm>
            <a:off x="8966412" y="4203700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/539/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364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A7A8A6-5DF0-8048-865D-D201204D8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16" y="317500"/>
            <a:ext cx="2993768" cy="5651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ADE66A9-4F43-8C47-9466-5C9B67080AEC}"/>
              </a:ext>
            </a:extLst>
          </p:cNvPr>
          <p:cNvSpPr/>
          <p:nvPr/>
        </p:nvSpPr>
        <p:spPr>
          <a:xfrm>
            <a:off x="709083" y="5924550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/242/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6151FF-1635-3140-A6C4-C4818525CE86}"/>
              </a:ext>
            </a:extLst>
          </p:cNvPr>
          <p:cNvSpPr txBox="1"/>
          <p:nvPr/>
        </p:nvSpPr>
        <p:spPr>
          <a:xfrm>
            <a:off x="3563150" y="604619"/>
            <a:ext cx="6914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Consistency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531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8BD93F-7D1A-2440-82EA-522E2A760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7550" y="530254"/>
            <a:ext cx="3517900" cy="54704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E0665B6-0267-4148-83F5-7F82ADC1D529}"/>
              </a:ext>
            </a:extLst>
          </p:cNvPr>
          <p:cNvSpPr/>
          <p:nvPr/>
        </p:nvSpPr>
        <p:spPr>
          <a:xfrm>
            <a:off x="7583724" y="6000750"/>
            <a:ext cx="2485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 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/1217/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F2F90D-617D-F44E-8DEE-01DCF0A46DFD}"/>
              </a:ext>
            </a:extLst>
          </p:cNvPr>
          <p:cNvSpPr txBox="1"/>
          <p:nvPr/>
        </p:nvSpPr>
        <p:spPr>
          <a:xfrm>
            <a:off x="469900" y="4338419"/>
            <a:ext cx="6914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Specificity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722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DC4654-2803-A643-B3E8-918B44A0E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50" y="2522494"/>
            <a:ext cx="9334500" cy="302740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FFFC282-3660-D84F-8CAD-6B3655B9A406}"/>
              </a:ext>
            </a:extLst>
          </p:cNvPr>
          <p:cNvSpPr/>
          <p:nvPr/>
        </p:nvSpPr>
        <p:spPr>
          <a:xfrm>
            <a:off x="1352550" y="5549900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/925/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459D7A-1A58-B14E-852B-8C8979E5B84E}"/>
              </a:ext>
            </a:extLst>
          </p:cNvPr>
          <p:cNvSpPr txBox="1"/>
          <p:nvPr/>
        </p:nvSpPr>
        <p:spPr>
          <a:xfrm>
            <a:off x="3103762" y="960219"/>
            <a:ext cx="5832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Temporality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916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7C0CDB-8E94-FD41-86C8-9344ED407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" y="478938"/>
            <a:ext cx="6032500" cy="547736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2D79E0A-9AB2-3346-B1D0-3C88F30846C4}"/>
              </a:ext>
            </a:extLst>
          </p:cNvPr>
          <p:cNvSpPr/>
          <p:nvPr/>
        </p:nvSpPr>
        <p:spPr>
          <a:xfrm>
            <a:off x="508000" y="5956300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/323/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7A9003-3B0A-1245-9D4A-95F2B085FFD9}"/>
              </a:ext>
            </a:extLst>
          </p:cNvPr>
          <p:cNvSpPr txBox="1"/>
          <p:nvPr/>
        </p:nvSpPr>
        <p:spPr>
          <a:xfrm>
            <a:off x="6761362" y="836355"/>
            <a:ext cx="58320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Biological </a:t>
            </a:r>
          </a:p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gradient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615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3ED96C-72D9-2448-9633-26961CAF7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100" y="1448594"/>
            <a:ext cx="6701971" cy="42834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FC606A5-19C8-C941-9A18-C1288F4E7EC6}"/>
              </a:ext>
            </a:extLst>
          </p:cNvPr>
          <p:cNvSpPr/>
          <p:nvPr/>
        </p:nvSpPr>
        <p:spPr>
          <a:xfrm>
            <a:off x="9123437" y="5732027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/605/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CE2F6D-F158-6A48-AD20-6442A9DFD7FE}"/>
              </a:ext>
            </a:extLst>
          </p:cNvPr>
          <p:cNvSpPr txBox="1"/>
          <p:nvPr/>
        </p:nvSpPr>
        <p:spPr>
          <a:xfrm>
            <a:off x="187725" y="125155"/>
            <a:ext cx="5832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Plausibility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679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C3E1A5-F01D-8E4F-9E1B-CDA593D8C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520700"/>
            <a:ext cx="9398000" cy="30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16BD1B-DA0A-674B-8C74-A8A653B27DE8}"/>
              </a:ext>
            </a:extLst>
          </p:cNvPr>
          <p:cNvSpPr txBox="1"/>
          <p:nvPr/>
        </p:nvSpPr>
        <p:spPr>
          <a:xfrm>
            <a:off x="3317181" y="4290755"/>
            <a:ext cx="54052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Coherence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31B909-D2F1-E447-A4BA-23F84292E53E}"/>
              </a:ext>
            </a:extLst>
          </p:cNvPr>
          <p:cNvSpPr/>
          <p:nvPr/>
        </p:nvSpPr>
        <p:spPr>
          <a:xfrm>
            <a:off x="8233248" y="3547695"/>
            <a:ext cx="2485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 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/1170/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770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99F25F-BF3C-1248-BF8F-E1C24BE3BBD5}"/>
              </a:ext>
            </a:extLst>
          </p:cNvPr>
          <p:cNvSpPr txBox="1"/>
          <p:nvPr/>
        </p:nvSpPr>
        <p:spPr>
          <a:xfrm>
            <a:off x="0" y="225961"/>
            <a:ext cx="58395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Analogy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398368-3745-8544-956A-27319405CF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14" t="48148" r="514" b="-887"/>
          <a:stretch/>
        </p:blipFill>
        <p:spPr>
          <a:xfrm>
            <a:off x="8394700" y="213261"/>
            <a:ext cx="3594100" cy="52582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2D4C0E-2A5D-824F-9672-679DEF1BA6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999"/>
          <a:stretch/>
        </p:blipFill>
        <p:spPr>
          <a:xfrm>
            <a:off x="4121100" y="213261"/>
            <a:ext cx="4055219" cy="53999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10B4EC-2949-A54E-A6B7-6D0CFB8E50BC}"/>
              </a:ext>
            </a:extLst>
          </p:cNvPr>
          <p:cNvSpPr/>
          <p:nvPr/>
        </p:nvSpPr>
        <p:spPr>
          <a:xfrm>
            <a:off x="9673166" y="5428507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/882/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6989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9E667C-575B-9342-A6F0-1C1F316A2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950" y="571500"/>
            <a:ext cx="4025900" cy="5359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7A56E8-BCC6-2F46-8447-0F11630753C8}"/>
              </a:ext>
            </a:extLst>
          </p:cNvPr>
          <p:cNvSpPr txBox="1"/>
          <p:nvPr/>
        </p:nvSpPr>
        <p:spPr>
          <a:xfrm>
            <a:off x="914400" y="4607461"/>
            <a:ext cx="58395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Experiment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E2582C-0C1A-DF43-8383-967CE94CEA2A}"/>
              </a:ext>
            </a:extLst>
          </p:cNvPr>
          <p:cNvSpPr/>
          <p:nvPr/>
        </p:nvSpPr>
        <p:spPr>
          <a:xfrm rot="5400000">
            <a:off x="10087189" y="4529907"/>
            <a:ext cx="2432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/1462/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563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DDEF4C-48BD-7F4A-9005-E0F1147EC8D5}"/>
              </a:ext>
            </a:extLst>
          </p:cNvPr>
          <p:cNvSpPr txBox="1"/>
          <p:nvPr/>
        </p:nvSpPr>
        <p:spPr>
          <a:xfrm>
            <a:off x="876300" y="1368961"/>
            <a:ext cx="94107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What if you can’t do a controlled experiment?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057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867FA2-226E-A042-B5F3-B4588242E39C}"/>
              </a:ext>
            </a:extLst>
          </p:cNvPr>
          <p:cNvSpPr/>
          <p:nvPr/>
        </p:nvSpPr>
        <p:spPr>
          <a:xfrm>
            <a:off x="2169713" y="1430634"/>
            <a:ext cx="79287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http://</a:t>
            </a:r>
            <a:r>
              <a:rPr lang="en-US" sz="4400" dirty="0" err="1">
                <a:solidFill>
                  <a:schemeClr val="bg1"/>
                </a:solidFill>
                <a:latin typeface="Franklin Gothic Medium" panose="020B0603020102020204" pitchFamily="34" charset="0"/>
              </a:rPr>
              <a:t>bit.ly</a:t>
            </a:r>
            <a:r>
              <a:rPr lang="en-US" sz="44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/LucyStatsDDT2018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350284-CC55-084A-B583-A1F96E0B7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6553" y="2699265"/>
            <a:ext cx="5175091" cy="339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7994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40937" y="270122"/>
            <a:ext cx="10515600" cy="1325563"/>
          </a:xfrm>
        </p:spPr>
        <p:txBody>
          <a:bodyPr/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40937" y="1312531"/>
            <a:ext cx="10934700" cy="566309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Goal: </a:t>
            </a:r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Answer a research question</a:t>
            </a:r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293530" y="2674759"/>
            <a:ext cx="3121676" cy="227414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65" name="Right Arrow 64"/>
          <p:cNvSpPr/>
          <p:nvPr/>
        </p:nvSpPr>
        <p:spPr bwMode="auto">
          <a:xfrm>
            <a:off x="4415206" y="3102270"/>
            <a:ext cx="1520042" cy="665019"/>
          </a:xfrm>
          <a:prstGeom prst="rightArrow">
            <a:avLst/>
          </a:prstGeom>
          <a:solidFill>
            <a:srgbClr val="79D758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rgbClr val="292929"/>
              </a:solidFill>
              <a:effectLst/>
              <a:latin typeface="Arial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7094283" y="2465356"/>
            <a:ext cx="548639" cy="1938840"/>
            <a:chOff x="5513431" y="1614201"/>
            <a:chExt cx="548639" cy="1938840"/>
          </a:xfrm>
          <a:solidFill>
            <a:srgbClr val="00B0F0"/>
          </a:solidFill>
        </p:grpSpPr>
        <p:grpSp>
          <p:nvGrpSpPr>
            <p:cNvPr id="81" name="Group 80"/>
            <p:cNvGrpSpPr/>
            <p:nvPr/>
          </p:nvGrpSpPr>
          <p:grpSpPr>
            <a:xfrm>
              <a:off x="5513431" y="1614201"/>
              <a:ext cx="548639" cy="1938840"/>
              <a:chOff x="2699093" y="2184396"/>
              <a:chExt cx="242305" cy="982135"/>
            </a:xfrm>
            <a:grpFill/>
          </p:grpSpPr>
          <p:sp>
            <p:nvSpPr>
              <p:cNvPr id="83" name="Oval 82"/>
              <p:cNvSpPr/>
              <p:nvPr/>
            </p:nvSpPr>
            <p:spPr bwMode="auto">
              <a:xfrm>
                <a:off x="2699093" y="2184396"/>
                <a:ext cx="242305" cy="277918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 bwMode="auto">
              <a:xfrm>
                <a:off x="2701712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82" name="Chord 81"/>
            <p:cNvSpPr/>
            <p:nvPr/>
          </p:nvSpPr>
          <p:spPr bwMode="auto">
            <a:xfrm rot="17528077">
              <a:off x="5610342" y="1704027"/>
              <a:ext cx="442871" cy="324181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rgbClr val="002060"/>
            </a:solidFill>
            <a:ln w="28575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6295299" y="2349398"/>
            <a:ext cx="548639" cy="1938840"/>
            <a:chOff x="6225003" y="1409126"/>
            <a:chExt cx="548639" cy="1938840"/>
          </a:xfrm>
          <a:solidFill>
            <a:srgbClr val="00B0F0"/>
          </a:solidFill>
        </p:grpSpPr>
        <p:grpSp>
          <p:nvGrpSpPr>
            <p:cNvPr id="77" name="Group 76"/>
            <p:cNvGrpSpPr/>
            <p:nvPr/>
          </p:nvGrpSpPr>
          <p:grpSpPr>
            <a:xfrm>
              <a:off x="6225003" y="1409126"/>
              <a:ext cx="548639" cy="1938840"/>
              <a:chOff x="2699093" y="2184396"/>
              <a:chExt cx="242305" cy="982135"/>
            </a:xfrm>
            <a:grpFill/>
          </p:grpSpPr>
          <p:sp>
            <p:nvSpPr>
              <p:cNvPr id="79" name="Oval 78"/>
              <p:cNvSpPr/>
              <p:nvPr/>
            </p:nvSpPr>
            <p:spPr bwMode="auto">
              <a:xfrm>
                <a:off x="2699093" y="2184396"/>
                <a:ext cx="242305" cy="277918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 bwMode="auto">
              <a:xfrm>
                <a:off x="2701713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78" name="Heart 77"/>
            <p:cNvSpPr/>
            <p:nvPr/>
          </p:nvSpPr>
          <p:spPr bwMode="auto">
            <a:xfrm>
              <a:off x="6472052" y="2244949"/>
              <a:ext cx="273133" cy="225120"/>
            </a:xfrm>
            <a:prstGeom prst="heart">
              <a:avLst/>
            </a:prstGeom>
            <a:solidFill>
              <a:srgbClr val="00206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7782728" y="2052379"/>
            <a:ext cx="625588" cy="1950711"/>
            <a:chOff x="6894900" y="1189349"/>
            <a:chExt cx="625588" cy="1950711"/>
          </a:xfrm>
          <a:solidFill>
            <a:srgbClr val="00B0F0"/>
          </a:solidFill>
        </p:grpSpPr>
        <p:grpSp>
          <p:nvGrpSpPr>
            <p:cNvPr id="69" name="Group 68"/>
            <p:cNvGrpSpPr/>
            <p:nvPr/>
          </p:nvGrpSpPr>
          <p:grpSpPr>
            <a:xfrm>
              <a:off x="6923437" y="1201220"/>
              <a:ext cx="548639" cy="1938840"/>
              <a:chOff x="2699093" y="2184396"/>
              <a:chExt cx="242305" cy="982135"/>
            </a:xfrm>
            <a:grpFill/>
          </p:grpSpPr>
          <p:sp>
            <p:nvSpPr>
              <p:cNvPr id="75" name="Oval 74"/>
              <p:cNvSpPr/>
              <p:nvPr/>
            </p:nvSpPr>
            <p:spPr bwMode="auto">
              <a:xfrm>
                <a:off x="2699093" y="2184396"/>
                <a:ext cx="242305" cy="277918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 bwMode="auto">
              <a:xfrm>
                <a:off x="2701713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70" name="Teardrop 69"/>
            <p:cNvSpPr/>
            <p:nvPr/>
          </p:nvSpPr>
          <p:spPr bwMode="auto">
            <a:xfrm>
              <a:off x="6894900" y="1189349"/>
              <a:ext cx="310564" cy="212366"/>
            </a:xfrm>
            <a:prstGeom prst="teardrop">
              <a:avLst>
                <a:gd name="adj" fmla="val 89157"/>
              </a:avLst>
            </a:prstGeom>
            <a:solidFill>
              <a:schemeClr val="bg2">
                <a:lumMod val="75000"/>
              </a:schemeClr>
            </a:solidFill>
            <a:ln w="1270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  <p:sp>
          <p:nvSpPr>
            <p:cNvPr id="71" name="Teardrop 70"/>
            <p:cNvSpPr/>
            <p:nvPr/>
          </p:nvSpPr>
          <p:spPr bwMode="auto">
            <a:xfrm rot="16200000">
              <a:off x="7233212" y="1114438"/>
              <a:ext cx="212366" cy="362187"/>
            </a:xfrm>
            <a:prstGeom prst="teardrop">
              <a:avLst>
                <a:gd name="adj" fmla="val 89157"/>
              </a:avLst>
            </a:prstGeom>
            <a:solidFill>
              <a:schemeClr val="bg2">
                <a:lumMod val="75000"/>
              </a:schemeClr>
            </a:solidFill>
            <a:ln w="1270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7002403" y="1409127"/>
              <a:ext cx="390707" cy="102969"/>
              <a:chOff x="7025896" y="1409127"/>
              <a:chExt cx="390707" cy="102969"/>
            </a:xfrm>
            <a:grpFill/>
          </p:grpSpPr>
          <p:sp>
            <p:nvSpPr>
              <p:cNvPr id="73" name="Rounded Rectangle 72"/>
              <p:cNvSpPr/>
              <p:nvPr/>
            </p:nvSpPr>
            <p:spPr bwMode="auto">
              <a:xfrm>
                <a:off x="7241968" y="1409127"/>
                <a:ext cx="174635" cy="102969"/>
              </a:xfrm>
              <a:prstGeom prst="roundRect">
                <a:avLst/>
              </a:prstGeom>
              <a:grp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4" name="Rounded Rectangle 73"/>
              <p:cNvSpPr/>
              <p:nvPr/>
            </p:nvSpPr>
            <p:spPr bwMode="auto">
              <a:xfrm>
                <a:off x="7025896" y="1409127"/>
                <a:ext cx="174635" cy="102969"/>
              </a:xfrm>
              <a:prstGeom prst="roundRect">
                <a:avLst/>
              </a:prstGeom>
              <a:grp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</p:grpSp>
      <p:grpSp>
        <p:nvGrpSpPr>
          <p:cNvPr id="12" name="Group 11"/>
          <p:cNvGrpSpPr/>
          <p:nvPr/>
        </p:nvGrpSpPr>
        <p:grpSpPr>
          <a:xfrm>
            <a:off x="540937" y="4172045"/>
            <a:ext cx="2558697" cy="1486004"/>
            <a:chOff x="540937" y="4172045"/>
            <a:chExt cx="2558697" cy="1486004"/>
          </a:xfrm>
        </p:grpSpPr>
        <p:sp>
          <p:nvSpPr>
            <p:cNvPr id="4" name="TextBox 3"/>
            <p:cNvSpPr txBox="1"/>
            <p:nvPr/>
          </p:nvSpPr>
          <p:spPr>
            <a:xfrm>
              <a:off x="540937" y="5011718"/>
              <a:ext cx="25586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Franklin Gothic Heavy" charset="0"/>
                  <a:ea typeface="Franklin Gothic Heavy" charset="0"/>
                  <a:cs typeface="Franklin Gothic Heavy" charset="0"/>
                </a:rPr>
                <a:t>exposure</a:t>
              </a:r>
              <a:endPara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endParaRPr>
            </a:p>
          </p:txBody>
        </p:sp>
        <p:sp>
          <p:nvSpPr>
            <p:cNvPr id="11" name="Arc 10"/>
            <p:cNvSpPr/>
            <p:nvPr/>
          </p:nvSpPr>
          <p:spPr>
            <a:xfrm rot="14740040">
              <a:off x="895969" y="4251928"/>
              <a:ext cx="1249182" cy="1089416"/>
            </a:xfrm>
            <a:prstGeom prst="arc">
              <a:avLst>
                <a:gd name="adj1" fmla="val 15152200"/>
                <a:gd name="adj2" fmla="val 0"/>
              </a:avLst>
            </a:prstGeom>
            <a:ln w="762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140840" y="2426001"/>
            <a:ext cx="2558697" cy="3727914"/>
            <a:chOff x="6140840" y="2426001"/>
            <a:chExt cx="2558697" cy="3727914"/>
          </a:xfrm>
        </p:grpSpPr>
        <p:grpSp>
          <p:nvGrpSpPr>
            <p:cNvPr id="85" name="Group 84"/>
            <p:cNvGrpSpPr/>
            <p:nvPr/>
          </p:nvGrpSpPr>
          <p:grpSpPr>
            <a:xfrm>
              <a:off x="6140840" y="3264444"/>
              <a:ext cx="2558697" cy="2509798"/>
              <a:chOff x="540937" y="3148251"/>
              <a:chExt cx="2558697" cy="2509798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540937" y="5011718"/>
                <a:ext cx="255869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solidFill>
                      <a:schemeClr val="bg1"/>
                    </a:solidFill>
                    <a:latin typeface="Franklin Gothic Heavy" charset="0"/>
                    <a:ea typeface="Franklin Gothic Heavy" charset="0"/>
                    <a:cs typeface="Franklin Gothic Heavy" charset="0"/>
                  </a:rPr>
                  <a:t>outcome</a:t>
                </a:r>
                <a:endParaRPr lang="en-US" dirty="0">
                  <a:solidFill>
                    <a:schemeClr val="bg1"/>
                  </a:solidFill>
                  <a:latin typeface="Franklin Gothic Heavy" charset="0"/>
                  <a:ea typeface="Franklin Gothic Heavy" charset="0"/>
                  <a:cs typeface="Franklin Gothic Heavy" charset="0"/>
                </a:endParaRPr>
              </a:p>
            </p:txBody>
          </p:sp>
          <p:sp>
            <p:nvSpPr>
              <p:cNvPr id="87" name="Arc 86"/>
              <p:cNvSpPr/>
              <p:nvPr/>
            </p:nvSpPr>
            <p:spPr>
              <a:xfrm rot="14740040">
                <a:off x="412325" y="3478082"/>
                <a:ext cx="1844514" cy="1184851"/>
              </a:xfrm>
              <a:prstGeom prst="arc">
                <a:avLst>
                  <a:gd name="adj1" fmla="val 13254723"/>
                  <a:gd name="adj2" fmla="val 21426668"/>
                </a:avLst>
              </a:prstGeom>
              <a:ln w="76200">
                <a:solidFill>
                  <a:schemeClr val="bg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8" name="Arc 87"/>
            <p:cNvSpPr/>
            <p:nvPr/>
          </p:nvSpPr>
          <p:spPr>
            <a:xfrm rot="15788548">
              <a:off x="5758234" y="4211457"/>
              <a:ext cx="3323907" cy="561010"/>
            </a:xfrm>
            <a:prstGeom prst="arc">
              <a:avLst>
                <a:gd name="adj1" fmla="val 12833499"/>
                <a:gd name="adj2" fmla="val 21563664"/>
              </a:avLst>
            </a:prstGeom>
            <a:ln w="762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Arc 91"/>
            <p:cNvSpPr/>
            <p:nvPr/>
          </p:nvSpPr>
          <p:spPr>
            <a:xfrm rot="5400000" flipH="1">
              <a:off x="6455201" y="3174793"/>
              <a:ext cx="2701908" cy="1204324"/>
            </a:xfrm>
            <a:prstGeom prst="arc">
              <a:avLst>
                <a:gd name="adj1" fmla="val 11058926"/>
                <a:gd name="adj2" fmla="val 21426668"/>
              </a:avLst>
            </a:prstGeom>
            <a:ln w="762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6319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40937" y="1312531"/>
            <a:ext cx="10934700" cy="56630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“Gold Standard” – Randomized Controlled Trials</a:t>
            </a:r>
          </a:p>
        </p:txBody>
      </p:sp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66038" y="2700545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Treatment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2470" y="4285219"/>
            <a:ext cx="227745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Control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621" y="3391772"/>
            <a:ext cx="746102" cy="746102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  <a:sp3d/>
        </p:spPr>
      </p:pic>
      <p:grpSp>
        <p:nvGrpSpPr>
          <p:cNvPr id="23" name="Group 22"/>
          <p:cNvGrpSpPr/>
          <p:nvPr/>
        </p:nvGrpSpPr>
        <p:grpSpPr>
          <a:xfrm>
            <a:off x="2394425" y="2446880"/>
            <a:ext cx="731519" cy="2585121"/>
            <a:chOff x="2699093" y="2184396"/>
            <a:chExt cx="242305" cy="982135"/>
          </a:xfrm>
          <a:solidFill>
            <a:srgbClr val="00B0F0"/>
          </a:solidFill>
        </p:grpSpPr>
        <p:sp>
          <p:nvSpPr>
            <p:cNvPr id="25" name="Oval 24"/>
            <p:cNvSpPr/>
            <p:nvPr/>
          </p:nvSpPr>
          <p:spPr bwMode="auto">
            <a:xfrm>
              <a:off x="2699093" y="2184396"/>
              <a:ext cx="242305" cy="27791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2701713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trike="sngStrike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</p:spTree>
    <p:extLst>
      <p:ext uri="{BB962C8B-B14F-4D97-AF65-F5344CB8AC3E}">
        <p14:creationId xmlns:p14="http://schemas.microsoft.com/office/powerpoint/2010/main" val="133028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40937" y="1312531"/>
            <a:ext cx="10934700" cy="56630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“Gold Standard” – Randomized Controlled Trials</a:t>
            </a:r>
          </a:p>
        </p:txBody>
      </p:sp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36262" y="2700545"/>
            <a:ext cx="254009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2470" y="4285219"/>
            <a:ext cx="227745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B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621" y="3391772"/>
            <a:ext cx="746102" cy="746102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  <a:sp3d/>
        </p:spPr>
      </p:pic>
      <p:grpSp>
        <p:nvGrpSpPr>
          <p:cNvPr id="23" name="Group 22"/>
          <p:cNvGrpSpPr/>
          <p:nvPr/>
        </p:nvGrpSpPr>
        <p:grpSpPr>
          <a:xfrm>
            <a:off x="2394425" y="2446880"/>
            <a:ext cx="731519" cy="2585121"/>
            <a:chOff x="2699093" y="2184396"/>
            <a:chExt cx="242305" cy="982135"/>
          </a:xfrm>
          <a:solidFill>
            <a:srgbClr val="00B0F0"/>
          </a:solidFill>
        </p:grpSpPr>
        <p:sp>
          <p:nvSpPr>
            <p:cNvPr id="25" name="Oval 24"/>
            <p:cNvSpPr/>
            <p:nvPr/>
          </p:nvSpPr>
          <p:spPr bwMode="auto">
            <a:xfrm>
              <a:off x="2699093" y="2184396"/>
              <a:ext cx="242305" cy="27791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2701713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trike="sngStrike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</p:spTree>
    <p:extLst>
      <p:ext uri="{BB962C8B-B14F-4D97-AF65-F5344CB8AC3E}">
        <p14:creationId xmlns:p14="http://schemas.microsoft.com/office/powerpoint/2010/main" val="549347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66038" y="2700545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Treatment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2470" y="4285219"/>
            <a:ext cx="227745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Control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P=0.9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P=0.1</a:t>
            </a:r>
          </a:p>
        </p:txBody>
      </p: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016735" y="2439646"/>
            <a:ext cx="1967073" cy="2585121"/>
            <a:chOff x="2016735" y="2439646"/>
            <a:chExt cx="1967073" cy="2585121"/>
          </a:xfrm>
        </p:grpSpPr>
        <p:grpSp>
          <p:nvGrpSpPr>
            <p:cNvPr id="24" name="Group 23"/>
            <p:cNvGrpSpPr/>
            <p:nvPr/>
          </p:nvGrpSpPr>
          <p:grpSpPr>
            <a:xfrm>
              <a:off x="2016735" y="2439646"/>
              <a:ext cx="745807" cy="2585121"/>
              <a:chOff x="5400401" y="1486370"/>
              <a:chExt cx="559355" cy="1938841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5405759" y="1486370"/>
                <a:ext cx="548639" cy="1938841"/>
                <a:chOff x="2699093" y="2184396"/>
                <a:chExt cx="242305" cy="982135"/>
              </a:xfrm>
            </p:grpSpPr>
            <p:sp>
              <p:nvSpPr>
                <p:cNvPr id="40" name="Oval 39"/>
                <p:cNvSpPr/>
                <p:nvPr/>
              </p:nvSpPr>
              <p:spPr bwMode="auto">
                <a:xfrm>
                  <a:off x="2699093" y="2184396"/>
                  <a:ext cx="242305" cy="277918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" name="Rectangle 40"/>
                <p:cNvSpPr/>
                <p:nvPr/>
              </p:nvSpPr>
              <p:spPr bwMode="auto">
                <a:xfrm>
                  <a:off x="2701713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5400401" y="1713484"/>
                <a:ext cx="559355" cy="240483"/>
                <a:chOff x="1237102" y="1657048"/>
                <a:chExt cx="1598445" cy="433900"/>
              </a:xfrm>
            </p:grpSpPr>
            <p:grpSp>
              <p:nvGrpSpPr>
                <p:cNvPr id="29" name="Group 28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4" name="Oval 3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" name="Rectangle 3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" name="Rectangle 3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" name="Straight Connector 3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8" name="Straight Connector 3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9" name="Straight Connector 3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0" name="Straight Connector 29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" name="Straight Connector 30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2" name="Straight Connector 31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3" name="Straight Connector 32"/>
                <p:cNvCxnSpPr/>
                <p:nvPr/>
              </p:nvCxnSpPr>
              <p:spPr bwMode="auto">
                <a:xfrm flipH="1" flipV="1">
                  <a:off x="1237102" y="1758497"/>
                  <a:ext cx="533063" cy="269173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5" name="Oval 44"/>
            <p:cNvSpPr/>
            <p:nvPr/>
          </p:nvSpPr>
          <p:spPr bwMode="auto">
            <a:xfrm>
              <a:off x="3252289" y="2439646"/>
              <a:ext cx="731519" cy="7315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3260199" y="3375639"/>
              <a:ext cx="715705" cy="1649128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907875" y="2547625"/>
            <a:ext cx="2628613" cy="206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16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8637" y="26984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Exposed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01189" y="4301542"/>
            <a:ext cx="269790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Unexposed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P=0.2</a:t>
            </a:r>
          </a:p>
        </p:txBody>
      </p: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9C4DA2E-C006-924C-934B-9E6A248FB8A6}"/>
              </a:ext>
            </a:extLst>
          </p:cNvPr>
          <p:cNvGrpSpPr/>
          <p:nvPr/>
        </p:nvGrpSpPr>
        <p:grpSpPr>
          <a:xfrm>
            <a:off x="2728512" y="2366884"/>
            <a:ext cx="781063" cy="2585121"/>
            <a:chOff x="2692399" y="2184397"/>
            <a:chExt cx="274320" cy="986433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DA7A22C-DC3D-1A4D-ABD3-0FD37BA1D6C6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F6E89CC-5962-B04A-8E21-373F4EB31AC6}"/>
                </a:ext>
              </a:extLst>
            </p:cNvPr>
            <p:cNvSpPr/>
            <p:nvPr/>
          </p:nvSpPr>
          <p:spPr bwMode="auto">
            <a:xfrm>
              <a:off x="2711026" y="2544296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F81D34D-CF00-9B41-9C6E-36ECFDAA955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6950143" y="2059441"/>
            <a:ext cx="934724" cy="71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267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8637" y="26984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Exposed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01189" y="4301542"/>
            <a:ext cx="269790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Unexposed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P=0.2</a:t>
            </a:r>
          </a:p>
        </p:txBody>
      </p: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9C4DA2E-C006-924C-934B-9E6A248FB8A6}"/>
              </a:ext>
            </a:extLst>
          </p:cNvPr>
          <p:cNvGrpSpPr/>
          <p:nvPr/>
        </p:nvGrpSpPr>
        <p:grpSpPr>
          <a:xfrm>
            <a:off x="2728512" y="2366884"/>
            <a:ext cx="781063" cy="2585121"/>
            <a:chOff x="2692399" y="2184397"/>
            <a:chExt cx="274320" cy="986433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DA7A22C-DC3D-1A4D-ABD3-0FD37BA1D6C6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F6E89CC-5962-B04A-8E21-373F4EB31AC6}"/>
                </a:ext>
              </a:extLst>
            </p:cNvPr>
            <p:cNvSpPr/>
            <p:nvPr/>
          </p:nvSpPr>
          <p:spPr bwMode="auto">
            <a:xfrm>
              <a:off x="2711026" y="2544296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8BEC79A-6ACA-C84B-9A58-8CBA6D95E4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6950143" y="2059441"/>
            <a:ext cx="934724" cy="71856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619533-4ABD-394E-85FD-D2A711038C9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2729804" y="2023988"/>
            <a:ext cx="934724" cy="71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1747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8637" y="26984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Exposed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01189" y="4301542"/>
            <a:ext cx="269790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Unexposed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P=0.9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P=0.1</a:t>
            </a:r>
          </a:p>
        </p:txBody>
      </p: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9C4DA2E-C006-924C-934B-9E6A248FB8A6}"/>
              </a:ext>
            </a:extLst>
          </p:cNvPr>
          <p:cNvGrpSpPr/>
          <p:nvPr/>
        </p:nvGrpSpPr>
        <p:grpSpPr>
          <a:xfrm>
            <a:off x="2728512" y="2366884"/>
            <a:ext cx="781063" cy="2585121"/>
            <a:chOff x="2692399" y="2184397"/>
            <a:chExt cx="274320" cy="986433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DA7A22C-DC3D-1A4D-ABD3-0FD37BA1D6C6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F6E89CC-5962-B04A-8E21-373F4EB31AC6}"/>
                </a:ext>
              </a:extLst>
            </p:cNvPr>
            <p:cNvSpPr/>
            <p:nvPr/>
          </p:nvSpPr>
          <p:spPr bwMode="auto">
            <a:xfrm>
              <a:off x="2711026" y="2544296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B9E6296-B501-3F4B-A609-146035C6EEF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6950143" y="2059441"/>
            <a:ext cx="934724" cy="71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441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489" y="1654862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6819" y="2293238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pic>
        <p:nvPicPr>
          <p:cNvPr id="169" name="Picture 168">
            <a:extLst>
              <a:ext uri="{FF2B5EF4-FFF2-40B4-BE49-F238E27FC236}">
                <a16:creationId xmlns:a16="http://schemas.microsoft.com/office/drawing/2014/main" id="{7590F1FC-65B9-D047-BFA2-98E58C9B9741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174378" y="-497913"/>
            <a:ext cx="2670361" cy="20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468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chemeClr val="accent5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299" y="1652287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chemeClr val="accent5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chemeClr val="accent5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 dirty="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9762" y="2281339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pic>
        <p:nvPicPr>
          <p:cNvPr id="169" name="Picture 168">
            <a:extLst>
              <a:ext uri="{FF2B5EF4-FFF2-40B4-BE49-F238E27FC236}">
                <a16:creationId xmlns:a16="http://schemas.microsoft.com/office/drawing/2014/main" id="{7590F1FC-65B9-D047-BFA2-98E58C9B9741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174378" y="-497913"/>
            <a:ext cx="2670361" cy="20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5359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59FC70-4E8C-FA44-8ACC-335DEDF2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ABAA6-2E60-1943-823E-3DBC819192B3}"/>
              </a:ext>
            </a:extLst>
          </p:cNvPr>
          <p:cNvSpPr txBox="1"/>
          <p:nvPr/>
        </p:nvSpPr>
        <p:spPr>
          <a:xfrm>
            <a:off x="17446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Exposure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C116C-7A8D-DD4D-AA67-FDFB740C8823}"/>
              </a:ext>
            </a:extLst>
          </p:cNvPr>
          <p:cNvSpPr txBox="1"/>
          <p:nvPr/>
        </p:nvSpPr>
        <p:spPr>
          <a:xfrm>
            <a:off x="76501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B83A5-4C27-DE48-B235-04F7048E3ADD}"/>
              </a:ext>
            </a:extLst>
          </p:cNvPr>
          <p:cNvSpPr txBox="1"/>
          <p:nvPr/>
        </p:nvSpPr>
        <p:spPr>
          <a:xfrm>
            <a:off x="4565151" y="2724114"/>
            <a:ext cx="290929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Confounder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5CA80B-79A4-CE41-B645-0387B81C571D}"/>
              </a:ext>
            </a:extLst>
          </p:cNvPr>
          <p:cNvCxnSpPr/>
          <p:nvPr/>
        </p:nvCxnSpPr>
        <p:spPr>
          <a:xfrm>
            <a:off x="4353356" y="4886054"/>
            <a:ext cx="30861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239DC-8968-4348-B59E-61945DF1AF8D}"/>
              </a:ext>
            </a:extLst>
          </p:cNvPr>
          <p:cNvCxnSpPr>
            <a:cxnSpLocks/>
          </p:cNvCxnSpPr>
          <p:nvPr/>
        </p:nvCxnSpPr>
        <p:spPr>
          <a:xfrm>
            <a:off x="6817156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4CC389-2CC0-2642-8AFA-032234FF34E2}"/>
              </a:ext>
            </a:extLst>
          </p:cNvPr>
          <p:cNvCxnSpPr>
            <a:cxnSpLocks/>
          </p:cNvCxnSpPr>
          <p:nvPr/>
        </p:nvCxnSpPr>
        <p:spPr>
          <a:xfrm flipH="1">
            <a:off x="3489380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43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EF66A8A-E0B4-A041-9E16-D4FB3CBBC292}"/>
              </a:ext>
            </a:extLst>
          </p:cNvPr>
          <p:cNvSpPr/>
          <p:nvPr/>
        </p:nvSpPr>
        <p:spPr>
          <a:xfrm rot="5400000">
            <a:off x="9038796" y="3637695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Lucida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Lucida"/>
              </a:rPr>
              <a:t>xkcd.com</a:t>
            </a:r>
            <a:r>
              <a:rPr lang="en-US" dirty="0">
                <a:solidFill>
                  <a:srgbClr val="00B0F0"/>
                </a:solidFill>
                <a:latin typeface="Lucida"/>
              </a:rPr>
              <a:t>/552/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7BD6D3-806A-3149-96E8-46D8B8402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53" y="1801622"/>
            <a:ext cx="7908094" cy="317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0330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59FC70-4E8C-FA44-8ACC-335DEDF2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ABAA6-2E60-1943-823E-3DBC819192B3}"/>
              </a:ext>
            </a:extLst>
          </p:cNvPr>
          <p:cNvSpPr txBox="1"/>
          <p:nvPr/>
        </p:nvSpPr>
        <p:spPr>
          <a:xfrm>
            <a:off x="17446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Exposure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C116C-7A8D-DD4D-AA67-FDFB740C8823}"/>
              </a:ext>
            </a:extLst>
          </p:cNvPr>
          <p:cNvSpPr txBox="1"/>
          <p:nvPr/>
        </p:nvSpPr>
        <p:spPr>
          <a:xfrm>
            <a:off x="76501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B83A5-4C27-DE48-B235-04F7048E3ADD}"/>
              </a:ext>
            </a:extLst>
          </p:cNvPr>
          <p:cNvSpPr txBox="1"/>
          <p:nvPr/>
        </p:nvSpPr>
        <p:spPr>
          <a:xfrm>
            <a:off x="4565151" y="2724114"/>
            <a:ext cx="290929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Confounder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5CA80B-79A4-CE41-B645-0387B81C571D}"/>
              </a:ext>
            </a:extLst>
          </p:cNvPr>
          <p:cNvCxnSpPr/>
          <p:nvPr/>
        </p:nvCxnSpPr>
        <p:spPr>
          <a:xfrm>
            <a:off x="4353356" y="4886054"/>
            <a:ext cx="30861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239DC-8968-4348-B59E-61945DF1AF8D}"/>
              </a:ext>
            </a:extLst>
          </p:cNvPr>
          <p:cNvCxnSpPr>
            <a:cxnSpLocks/>
          </p:cNvCxnSpPr>
          <p:nvPr/>
        </p:nvCxnSpPr>
        <p:spPr>
          <a:xfrm>
            <a:off x="6817156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4CC389-2CC0-2642-8AFA-032234FF34E2}"/>
              </a:ext>
            </a:extLst>
          </p:cNvPr>
          <p:cNvCxnSpPr>
            <a:cxnSpLocks/>
          </p:cNvCxnSpPr>
          <p:nvPr/>
        </p:nvCxnSpPr>
        <p:spPr>
          <a:xfrm flipH="1">
            <a:off x="3489380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41684D2-FF44-0E4B-B623-087F0DF0DB9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744637" y="4180349"/>
            <a:ext cx="876314" cy="6736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9E128C-8A46-FF47-8C09-DD04962B1D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9799" y="2127613"/>
            <a:ext cx="1263287" cy="126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2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Meaningful confounders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1. How </a:t>
            </a:r>
            <a:r>
              <a:rPr lang="en-US" sz="32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imbalanced</a:t>
            </a:r>
            <a:r>
              <a:rPr lang="en-US" sz="32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confounder between the exposure groups?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2. How </a:t>
            </a:r>
            <a:r>
              <a:rPr lang="en-US" sz="32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predictive</a:t>
            </a:r>
            <a:r>
              <a:rPr lang="en-US" sz="32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confounder of the outcome?</a:t>
            </a:r>
          </a:p>
        </p:txBody>
      </p:sp>
    </p:spTree>
    <p:extLst>
      <p:ext uri="{BB962C8B-B14F-4D97-AF65-F5344CB8AC3E}">
        <p14:creationId xmlns:p14="http://schemas.microsoft.com/office/powerpoint/2010/main" val="15987828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59FC70-4E8C-FA44-8ACC-335DEDF2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ABAA6-2E60-1943-823E-3DBC819192B3}"/>
              </a:ext>
            </a:extLst>
          </p:cNvPr>
          <p:cNvSpPr txBox="1"/>
          <p:nvPr/>
        </p:nvSpPr>
        <p:spPr>
          <a:xfrm>
            <a:off x="17446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Exposure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C116C-7A8D-DD4D-AA67-FDFB740C8823}"/>
              </a:ext>
            </a:extLst>
          </p:cNvPr>
          <p:cNvSpPr txBox="1"/>
          <p:nvPr/>
        </p:nvSpPr>
        <p:spPr>
          <a:xfrm>
            <a:off x="76501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>
                    <a:lumMod val="50000"/>
                  </a:schemeClr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</a:t>
            </a:r>
            <a:endParaRPr lang="en-US" sz="2133" b="1" dirty="0">
              <a:solidFill>
                <a:schemeClr val="accent4">
                  <a:lumMod val="50000"/>
                </a:schemeClr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B83A5-4C27-DE48-B235-04F7048E3ADD}"/>
              </a:ext>
            </a:extLst>
          </p:cNvPr>
          <p:cNvSpPr txBox="1"/>
          <p:nvPr/>
        </p:nvSpPr>
        <p:spPr>
          <a:xfrm>
            <a:off x="4565151" y="2724114"/>
            <a:ext cx="290929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Confounder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5CA80B-79A4-CE41-B645-0387B81C571D}"/>
              </a:ext>
            </a:extLst>
          </p:cNvPr>
          <p:cNvCxnSpPr/>
          <p:nvPr/>
        </p:nvCxnSpPr>
        <p:spPr>
          <a:xfrm>
            <a:off x="4353356" y="4886054"/>
            <a:ext cx="3086100" cy="0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239DC-8968-4348-B59E-61945DF1AF8D}"/>
              </a:ext>
            </a:extLst>
          </p:cNvPr>
          <p:cNvCxnSpPr>
            <a:cxnSpLocks/>
          </p:cNvCxnSpPr>
          <p:nvPr/>
        </p:nvCxnSpPr>
        <p:spPr>
          <a:xfrm>
            <a:off x="6817156" y="3390900"/>
            <a:ext cx="1742644" cy="1161761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4CC389-2CC0-2642-8AFA-032234FF34E2}"/>
              </a:ext>
            </a:extLst>
          </p:cNvPr>
          <p:cNvCxnSpPr>
            <a:cxnSpLocks/>
          </p:cNvCxnSpPr>
          <p:nvPr/>
        </p:nvCxnSpPr>
        <p:spPr>
          <a:xfrm flipH="1">
            <a:off x="3489380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41684D2-FF44-0E4B-B623-087F0DF0DB9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744637" y="4180349"/>
            <a:ext cx="876314" cy="6736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9E128C-8A46-FF47-8C09-DD04962B1D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9799" y="2127613"/>
            <a:ext cx="1263287" cy="126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68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Meaningful confounders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1. How </a:t>
            </a:r>
            <a:r>
              <a:rPr lang="en-US" sz="32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imbalanced</a:t>
            </a:r>
            <a:r>
              <a:rPr lang="en-US" sz="32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confounder between the exposure groups?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2. How </a:t>
            </a:r>
            <a:r>
              <a:rPr lang="en-US" sz="32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predictive</a:t>
            </a:r>
            <a:r>
              <a:rPr lang="en-US" sz="32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confounder of the outcome?</a:t>
            </a:r>
          </a:p>
        </p:txBody>
      </p:sp>
    </p:spTree>
    <p:extLst>
      <p:ext uri="{BB962C8B-B14F-4D97-AF65-F5344CB8AC3E}">
        <p14:creationId xmlns:p14="http://schemas.microsoft.com/office/powerpoint/2010/main" val="30892849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59FC70-4E8C-FA44-8ACC-335DEDF2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ABAA6-2E60-1943-823E-3DBC819192B3}"/>
              </a:ext>
            </a:extLst>
          </p:cNvPr>
          <p:cNvSpPr txBox="1"/>
          <p:nvPr/>
        </p:nvSpPr>
        <p:spPr>
          <a:xfrm>
            <a:off x="17446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>
                    <a:lumMod val="50000"/>
                  </a:schemeClr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Exposure</a:t>
            </a:r>
            <a:endParaRPr lang="en-US" sz="2133" b="1" dirty="0">
              <a:solidFill>
                <a:schemeClr val="accent4">
                  <a:lumMod val="50000"/>
                </a:schemeClr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C116C-7A8D-DD4D-AA67-FDFB740C8823}"/>
              </a:ext>
            </a:extLst>
          </p:cNvPr>
          <p:cNvSpPr txBox="1"/>
          <p:nvPr/>
        </p:nvSpPr>
        <p:spPr>
          <a:xfrm>
            <a:off x="76501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B83A5-4C27-DE48-B235-04F7048E3ADD}"/>
              </a:ext>
            </a:extLst>
          </p:cNvPr>
          <p:cNvSpPr txBox="1"/>
          <p:nvPr/>
        </p:nvSpPr>
        <p:spPr>
          <a:xfrm>
            <a:off x="4565151" y="2724114"/>
            <a:ext cx="290929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Confounder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5CA80B-79A4-CE41-B645-0387B81C571D}"/>
              </a:ext>
            </a:extLst>
          </p:cNvPr>
          <p:cNvCxnSpPr/>
          <p:nvPr/>
        </p:nvCxnSpPr>
        <p:spPr>
          <a:xfrm>
            <a:off x="4353356" y="4886054"/>
            <a:ext cx="3086100" cy="0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239DC-8968-4348-B59E-61945DF1AF8D}"/>
              </a:ext>
            </a:extLst>
          </p:cNvPr>
          <p:cNvCxnSpPr>
            <a:cxnSpLocks/>
          </p:cNvCxnSpPr>
          <p:nvPr/>
        </p:nvCxnSpPr>
        <p:spPr>
          <a:xfrm>
            <a:off x="6817156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4CC389-2CC0-2642-8AFA-032234FF34E2}"/>
              </a:ext>
            </a:extLst>
          </p:cNvPr>
          <p:cNvCxnSpPr>
            <a:cxnSpLocks/>
          </p:cNvCxnSpPr>
          <p:nvPr/>
        </p:nvCxnSpPr>
        <p:spPr>
          <a:xfrm flipH="1">
            <a:off x="3489380" y="3390900"/>
            <a:ext cx="1742644" cy="1161761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41684D2-FF44-0E4B-B623-087F0DF0DB9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20000"/>
          </a:blip>
          <a:stretch>
            <a:fillRect/>
          </a:stretch>
        </p:blipFill>
        <p:spPr>
          <a:xfrm flipH="1">
            <a:off x="1744637" y="4180349"/>
            <a:ext cx="876314" cy="6736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9E128C-8A46-FF47-8C09-DD04962B1D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9799" y="2127613"/>
            <a:ext cx="1263287" cy="126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01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chemeClr val="accent5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299" y="1652287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chemeClr val="accent5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chemeClr val="accent5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 dirty="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9762" y="2281339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pic>
        <p:nvPicPr>
          <p:cNvPr id="169" name="Picture 168">
            <a:extLst>
              <a:ext uri="{FF2B5EF4-FFF2-40B4-BE49-F238E27FC236}">
                <a16:creationId xmlns:a16="http://schemas.microsoft.com/office/drawing/2014/main" id="{7590F1FC-65B9-D047-BFA2-98E58C9B9741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174378" y="-497913"/>
            <a:ext cx="2670361" cy="20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067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8"/>
            <a:ext cx="10934700" cy="3683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Rosenbaum and Rubin showed in observational studies, conditioning on </a:t>
            </a:r>
            <a:r>
              <a:rPr lang="en-US" b="1" dirty="0">
                <a:solidFill>
                  <a:srgbClr val="00B0F0"/>
                </a:solidFill>
              </a:rPr>
              <a:t>propensity scores </a:t>
            </a:r>
            <a:r>
              <a:rPr lang="en-US" dirty="0">
                <a:solidFill>
                  <a:schemeClr val="bg1"/>
                </a:solidFill>
              </a:rPr>
              <a:t>can lead to unbiased estimates of the exposure effect</a:t>
            </a: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There are no unmeasured confounders</a:t>
            </a:r>
          </a:p>
          <a:p>
            <a:pPr marL="1058307" lvl="1" indent="-609585"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</a:endParaRP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Every subject has a nonzero probability of receiving either</a:t>
            </a:r>
            <a:r>
              <a:rPr lang="en-US" sz="4000" dirty="0"/>
              <a:t> </a:t>
            </a:r>
            <a:r>
              <a:rPr lang="en-US" sz="4267" dirty="0">
                <a:solidFill>
                  <a:schemeClr val="bg1"/>
                </a:solidFill>
              </a:rPr>
              <a:t>exposure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94692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8"/>
            <a:ext cx="10934700" cy="3683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Rosenbaum and Rubin showed in observational studies, conditioning on </a:t>
            </a:r>
            <a:r>
              <a:rPr lang="en-US" b="1" dirty="0">
                <a:solidFill>
                  <a:srgbClr val="00B0F0"/>
                </a:solidFill>
              </a:rPr>
              <a:t>propensity scores </a:t>
            </a:r>
            <a:r>
              <a:rPr lang="en-US" dirty="0">
                <a:solidFill>
                  <a:schemeClr val="bg1"/>
                </a:solidFill>
              </a:rPr>
              <a:t>can lead to unbiased estimates of the treatment effect</a:t>
            </a: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There are </a:t>
            </a:r>
            <a:r>
              <a:rPr lang="en-US" sz="4000" dirty="0">
                <a:solidFill>
                  <a:srgbClr val="00B0F0"/>
                </a:solidFill>
              </a:rPr>
              <a:t>no unmeasured confounders</a:t>
            </a:r>
          </a:p>
          <a:p>
            <a:pPr marL="1058307" lvl="1" indent="-609585"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</a:endParaRP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Every subject has a nonzero probability of receiving either</a:t>
            </a:r>
            <a:r>
              <a:rPr lang="en-US" sz="4000" dirty="0"/>
              <a:t> </a:t>
            </a:r>
            <a:r>
              <a:rPr lang="en-US" sz="4267" dirty="0">
                <a:solidFill>
                  <a:schemeClr val="bg1"/>
                </a:solidFill>
              </a:rPr>
              <a:t>treatment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5757107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1945" y="1770207"/>
                <a:ext cx="10515600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3200" dirty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Fit a </a:t>
                </a:r>
                <a:r>
                  <a:rPr lang="en-US" sz="3200" b="1" dirty="0">
                    <a:solidFill>
                      <a:srgbClr val="00B0F0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logistic</a:t>
                </a:r>
                <a:r>
                  <a:rPr lang="en-US" sz="3200" dirty="0">
                    <a:solidFill>
                      <a:srgbClr val="00B0F0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 regression </a:t>
                </a:r>
                <a:r>
                  <a:rPr lang="en-US" sz="3200" dirty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predicting exposure using known covariates</a:t>
                </a:r>
              </a:p>
              <a:p>
                <a:pPr marL="0" indent="0">
                  <a:buNone/>
                </a:pPr>
                <a:endParaRPr lang="en-US" sz="3200" dirty="0">
                  <a:solidFill>
                    <a:schemeClr val="bg1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>
                          <a:solidFill>
                            <a:schemeClr val="bg1"/>
                          </a:solidFill>
                          <a:latin typeface="Cambria Math" charset="0"/>
                          <a:ea typeface="Franklin Gothic Medium" charset="0"/>
                          <a:cs typeface="Franklin Gothic Medium" charset="0"/>
                        </a:rPr>
                        <m:t>Pr</m:t>
                      </m:r>
                      <m:d>
                        <m:dPr>
                          <m:ctrlPr>
                            <a:rPr lang="en-US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Franklin Gothic Medium" charset="0"/>
                              <a:cs typeface="Franklin Gothic Medium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3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Franklin Gothic Medium" charset="0"/>
                              <a:cs typeface="Franklin Gothic Medium" charset="0"/>
                            </a:rPr>
                            <m:t>exposure</m:t>
                          </m:r>
                          <m: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=1</m:t>
                          </m:r>
                        </m:e>
                      </m:d>
                      <m:r>
                        <a:rPr lang="en-US" sz="3200">
                          <a:solidFill>
                            <a:schemeClr val="bg1"/>
                          </a:solidFill>
                          <a:latin typeface="Cambria Math" charset="0"/>
                          <a:ea typeface="Franklin Gothic Medium" charset="0"/>
                          <a:cs typeface="Franklin Gothic Medium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Franklin Gothic Medium" charset="0"/>
                              <a:cs typeface="Franklin Gothic Medium" charset="0"/>
                            </a:rPr>
                          </m:ctrlPr>
                        </m:fPr>
                        <m:num>
                          <m: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1</m:t>
                          </m:r>
                        </m:num>
                        <m:den>
                          <m: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1+</m:t>
                          </m:r>
                          <m:r>
                            <m:rPr>
                              <m:sty m:val="p"/>
                            </m:rP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exp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Franklin Gothic Medium" charset="0"/>
                                  <a:cs typeface="Franklin Gothic Medium" charset="0"/>
                                </a:rPr>
                              </m:ctrlPr>
                            </m:dPr>
                            <m:e>
                              <m:r>
                                <a:rPr lang="en-US" sz="320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z="320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  <m:t>X</m:t>
                              </m:r>
                              <m:r>
                                <a:rPr lang="en-US" sz="32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  <m:t>𝛽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pPr marL="0" indent="0">
                  <a:buNone/>
                </a:pPr>
                <a:endParaRPr lang="en-US" sz="3200" dirty="0">
                  <a:solidFill>
                    <a:schemeClr val="bg1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r>
                  <a:rPr lang="en-US" sz="3200" dirty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Each individuals' predicted values are the </a:t>
                </a:r>
                <a:r>
                  <a:rPr lang="en-US" sz="3200" b="1" dirty="0">
                    <a:solidFill>
                      <a:srgbClr val="00B0F0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propensity scores</a:t>
                </a:r>
              </a:p>
              <a:p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1945" y="1770207"/>
                <a:ext cx="10515600" cy="4351338"/>
              </a:xfrm>
              <a:blipFill>
                <a:blip r:embed="rId2"/>
                <a:stretch>
                  <a:fillRect l="-1327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8283031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2D9B780-450D-DD44-BD5B-772342A371DA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</a:t>
            </a:r>
            <a:br>
              <a:rPr lang="en-US" sz="2500" dirty="0">
                <a:latin typeface="Monaco" pitchFamily="2" charset="77"/>
              </a:rPr>
            </a:br>
            <a:endParaRPr lang="en-US" sz="2500" dirty="0">
              <a:latin typeface="Monaco" pitchFamily="2" charset="77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C13B412-322E-3441-A49C-39016946851A}"/>
              </a:ext>
            </a:extLst>
          </p:cNvPr>
          <p:cNvSpPr/>
          <p:nvPr/>
        </p:nvSpPr>
        <p:spPr>
          <a:xfrm>
            <a:off x="778468" y="2038350"/>
            <a:ext cx="809032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7A8CB5-7DC1-A248-AFAC-5B7A3AAE3093}"/>
              </a:ext>
            </a:extLst>
          </p:cNvPr>
          <p:cNvSpPr/>
          <p:nvPr/>
        </p:nvSpPr>
        <p:spPr>
          <a:xfrm>
            <a:off x="1587500" y="2832100"/>
            <a:ext cx="3340100" cy="4191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4AC0598-93DD-834E-8E94-03C79A3EFBC7}"/>
              </a:ext>
            </a:extLst>
          </p:cNvPr>
          <p:cNvSpPr/>
          <p:nvPr/>
        </p:nvSpPr>
        <p:spPr>
          <a:xfrm>
            <a:off x="1587500" y="2038350"/>
            <a:ext cx="1701800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9F3E7DE-F59A-AF4D-AF8A-3A9FEC9B2640}"/>
              </a:ext>
            </a:extLst>
          </p:cNvPr>
          <p:cNvSpPr/>
          <p:nvPr/>
        </p:nvSpPr>
        <p:spPr>
          <a:xfrm>
            <a:off x="3670300" y="2038350"/>
            <a:ext cx="6235700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5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C1CF8D3-A30F-0048-8678-8BCD00458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53" y="1801622"/>
            <a:ext cx="7908094" cy="3178556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A485F2D-5848-2D4D-895E-393D83E148EF}"/>
              </a:ext>
            </a:extLst>
          </p:cNvPr>
          <p:cNvSpPr/>
          <p:nvPr/>
        </p:nvSpPr>
        <p:spPr>
          <a:xfrm>
            <a:off x="8205216" y="2664290"/>
            <a:ext cx="1706880" cy="487680"/>
          </a:xfrm>
          <a:prstGeom prst="roundRect">
            <a:avLst/>
          </a:prstGeom>
          <a:solidFill>
            <a:schemeClr val="accent6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189826-49FC-0048-B636-53CC72854246}"/>
              </a:ext>
            </a:extLst>
          </p:cNvPr>
          <p:cNvSpPr/>
          <p:nvPr/>
        </p:nvSpPr>
        <p:spPr>
          <a:xfrm rot="5400000">
            <a:off x="9038796" y="3637695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Lucida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Lucida"/>
              </a:rPr>
              <a:t>xkcd.com</a:t>
            </a:r>
            <a:r>
              <a:rPr lang="en-US" dirty="0">
                <a:solidFill>
                  <a:srgbClr val="00B0F0"/>
                </a:solidFill>
                <a:latin typeface="Lucida"/>
              </a:rPr>
              <a:t>/552/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17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predict()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8A0014E-24DB-D643-ABC0-F37A1F4158BD}"/>
              </a:ext>
            </a:extLst>
          </p:cNvPr>
          <p:cNvSpPr/>
          <p:nvPr/>
        </p:nvSpPr>
        <p:spPr>
          <a:xfrm>
            <a:off x="5172668" y="2756625"/>
            <a:ext cx="809032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0D9D79D-9FEE-D245-AE1F-69FE33B0928B}"/>
              </a:ext>
            </a:extLst>
          </p:cNvPr>
          <p:cNvSpPr/>
          <p:nvPr/>
        </p:nvSpPr>
        <p:spPr>
          <a:xfrm>
            <a:off x="829268" y="3194775"/>
            <a:ext cx="1863132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448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predict()</a:t>
            </a:r>
          </a:p>
          <a:p>
            <a: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1         2         3         4         5              </a:t>
            </a:r>
            <a:b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</a:br>
            <a: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0.831823  0.562374  0.942197  2.288641  0.366256</a:t>
            </a:r>
            <a:br>
              <a:rPr lang="en-US" sz="2500" dirty="0">
                <a:latin typeface="Monaco" pitchFamily="2" charset="77"/>
              </a:rPr>
            </a:br>
            <a:endParaRPr lang="en-US" sz="25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531175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predict(type = “response”)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0D9D79D-9FEE-D245-AE1F-69FE33B0928B}"/>
              </a:ext>
            </a:extLst>
          </p:cNvPr>
          <p:cNvSpPr/>
          <p:nvPr/>
        </p:nvSpPr>
        <p:spPr>
          <a:xfrm>
            <a:off x="829268" y="3194775"/>
            <a:ext cx="5152432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65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predict(type = “response”)</a:t>
            </a:r>
          </a:p>
          <a:p>
            <a: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1         2         3         4         5              </a:t>
            </a:r>
            <a:b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</a:br>
            <a: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0.6967404 0.6370019 0.7195434 0.9079320 0.5905542</a:t>
            </a:r>
            <a:br>
              <a:rPr lang="en-US" sz="2500" dirty="0">
                <a:latin typeface="Monaco" pitchFamily="2" charset="77"/>
              </a:rPr>
            </a:br>
            <a:endParaRPr lang="en-US" sz="25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092893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 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 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 predict(type = “response”)</a:t>
            </a:r>
          </a:p>
        </p:txBody>
      </p:sp>
    </p:spTree>
    <p:extLst>
      <p:ext uri="{BB962C8B-B14F-4D97-AF65-F5344CB8AC3E}">
        <p14:creationId xmlns:p14="http://schemas.microsoft.com/office/powerpoint/2010/main" val="29585837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92" name="TextBox 291"/>
          <p:cNvSpPr txBox="1"/>
          <p:nvPr/>
        </p:nvSpPr>
        <p:spPr>
          <a:xfrm>
            <a:off x="1802035" y="2822919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0.6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489" y="1654862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32" name="TextBox 31"/>
          <p:cNvSpPr txBox="1"/>
          <p:nvPr/>
        </p:nvSpPr>
        <p:spPr>
          <a:xfrm>
            <a:off x="765973" y="2141506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0.9</a:t>
            </a:r>
          </a:p>
        </p:txBody>
      </p:sp>
      <p:sp>
        <p:nvSpPr>
          <p:cNvPr id="289" name="TextBox 288"/>
          <p:cNvSpPr txBox="1"/>
          <p:nvPr/>
        </p:nvSpPr>
        <p:spPr>
          <a:xfrm>
            <a:off x="673058" y="403348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0.8</a:t>
            </a:r>
          </a:p>
        </p:txBody>
      </p:sp>
      <p:sp>
        <p:nvSpPr>
          <p:cNvPr id="290" name="TextBox 289"/>
          <p:cNvSpPr txBox="1"/>
          <p:nvPr/>
        </p:nvSpPr>
        <p:spPr>
          <a:xfrm>
            <a:off x="1422842" y="3564098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</a:p>
        </p:txBody>
      </p:sp>
      <p:sp>
        <p:nvSpPr>
          <p:cNvPr id="291" name="TextBox 290"/>
          <p:cNvSpPr txBox="1"/>
          <p:nvPr/>
        </p:nvSpPr>
        <p:spPr>
          <a:xfrm>
            <a:off x="2314543" y="392665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0.7</a:t>
            </a:r>
          </a:p>
        </p:txBody>
      </p:sp>
      <p:sp>
        <p:nvSpPr>
          <p:cNvPr id="293" name="TextBox 292"/>
          <p:cNvSpPr txBox="1"/>
          <p:nvPr/>
        </p:nvSpPr>
        <p:spPr>
          <a:xfrm>
            <a:off x="2648329" y="252875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</a:p>
        </p:txBody>
      </p:sp>
      <p:sp>
        <p:nvSpPr>
          <p:cNvPr id="294" name="TextBox 293"/>
          <p:cNvSpPr txBox="1"/>
          <p:nvPr/>
        </p:nvSpPr>
        <p:spPr>
          <a:xfrm>
            <a:off x="3258121" y="203607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</a:p>
        </p:txBody>
      </p:sp>
      <p:sp>
        <p:nvSpPr>
          <p:cNvPr id="295" name="TextBox 294"/>
          <p:cNvSpPr txBox="1"/>
          <p:nvPr/>
        </p:nvSpPr>
        <p:spPr>
          <a:xfrm>
            <a:off x="3159066" y="3667593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0.3</a:t>
            </a:r>
          </a:p>
        </p:txBody>
      </p:sp>
      <p:sp>
        <p:nvSpPr>
          <p:cNvPr id="296" name="TextBox 295"/>
          <p:cNvSpPr txBox="1"/>
          <p:nvPr/>
        </p:nvSpPr>
        <p:spPr>
          <a:xfrm>
            <a:off x="5962802" y="3305859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</a:p>
        </p:txBody>
      </p:sp>
      <p:sp>
        <p:nvSpPr>
          <p:cNvPr id="297" name="TextBox 296"/>
          <p:cNvSpPr txBox="1"/>
          <p:nvPr/>
        </p:nvSpPr>
        <p:spPr>
          <a:xfrm>
            <a:off x="6417374" y="230284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0.7</a:t>
            </a:r>
          </a:p>
        </p:txBody>
      </p:sp>
      <p:sp>
        <p:nvSpPr>
          <p:cNvPr id="298" name="TextBox 297"/>
          <p:cNvSpPr txBox="1"/>
          <p:nvPr/>
        </p:nvSpPr>
        <p:spPr>
          <a:xfrm>
            <a:off x="6515806" y="4252111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0.8</a:t>
            </a:r>
          </a:p>
        </p:txBody>
      </p:sp>
      <p:sp>
        <p:nvSpPr>
          <p:cNvPr id="299" name="TextBox 298"/>
          <p:cNvSpPr txBox="1"/>
          <p:nvPr/>
        </p:nvSpPr>
        <p:spPr>
          <a:xfrm>
            <a:off x="8657961" y="489363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</a:p>
        </p:txBody>
      </p:sp>
      <p:sp>
        <p:nvSpPr>
          <p:cNvPr id="300" name="TextBox 299"/>
          <p:cNvSpPr txBox="1"/>
          <p:nvPr/>
        </p:nvSpPr>
        <p:spPr>
          <a:xfrm>
            <a:off x="9473765" y="2420809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0.3</a:t>
            </a:r>
          </a:p>
        </p:txBody>
      </p:sp>
      <p:sp>
        <p:nvSpPr>
          <p:cNvPr id="301" name="TextBox 300"/>
          <p:cNvSpPr txBox="1"/>
          <p:nvPr/>
        </p:nvSpPr>
        <p:spPr>
          <a:xfrm>
            <a:off x="7369647" y="3955911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0.7</a:t>
            </a:r>
          </a:p>
        </p:txBody>
      </p:sp>
      <p:sp>
        <p:nvSpPr>
          <p:cNvPr id="302" name="TextBox 301"/>
          <p:cNvSpPr txBox="1"/>
          <p:nvPr/>
        </p:nvSpPr>
        <p:spPr>
          <a:xfrm>
            <a:off x="9315106" y="4214326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accent6">
                    <a:lumMod val="50000"/>
                  </a:schemeClr>
                </a:solidFill>
              </a:rPr>
              <a:t>0.2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8157682" y="372092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</a:p>
        </p:txBody>
      </p:sp>
      <p:sp>
        <p:nvSpPr>
          <p:cNvPr id="304" name="TextBox 303"/>
          <p:cNvSpPr txBox="1"/>
          <p:nvPr/>
        </p:nvSpPr>
        <p:spPr>
          <a:xfrm>
            <a:off x="7841003" y="2168326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</a:p>
        </p:txBody>
      </p:sp>
      <p:sp>
        <p:nvSpPr>
          <p:cNvPr id="305" name="TextBox 304"/>
          <p:cNvSpPr txBox="1"/>
          <p:nvPr/>
        </p:nvSpPr>
        <p:spPr>
          <a:xfrm>
            <a:off x="7034221" y="256092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0.6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10213114" y="373935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</a:p>
        </p:txBody>
      </p:sp>
      <p:sp>
        <p:nvSpPr>
          <p:cNvPr id="307" name="TextBox 306"/>
          <p:cNvSpPr txBox="1"/>
          <p:nvPr/>
        </p:nvSpPr>
        <p:spPr>
          <a:xfrm>
            <a:off x="10556423" y="212862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0.3</a:t>
            </a:r>
          </a:p>
        </p:txBody>
      </p: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6819" y="2293238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08" name="TextBox 307"/>
          <p:cNvSpPr txBox="1"/>
          <p:nvPr/>
        </p:nvSpPr>
        <p:spPr>
          <a:xfrm>
            <a:off x="8820639" y="2835623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0.9</a:t>
            </a:r>
          </a:p>
        </p:txBody>
      </p: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sp>
        <p:nvSpPr>
          <p:cNvPr id="195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30007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3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8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9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2" grpId="0" animBg="1"/>
      <p:bldP spid="32" grpId="0" animBg="1"/>
      <p:bldP spid="289" grpId="0" animBg="1"/>
      <p:bldP spid="290" grpId="0" animBg="1"/>
      <p:bldP spid="291" grpId="0" animBg="1"/>
      <p:bldP spid="293" grpId="0" animBg="1"/>
      <p:bldP spid="294" grpId="0" animBg="1"/>
      <p:bldP spid="295" grpId="0" animBg="1"/>
      <p:bldP spid="296" grpId="0" animBg="1"/>
      <p:bldP spid="297" grpId="0" animBg="1"/>
      <p:bldP spid="298" grpId="0" animBg="1"/>
      <p:bldP spid="299" grpId="0" animBg="1"/>
      <p:bldP spid="300" grpId="0" animBg="1"/>
      <p:bldP spid="301" grpId="0" animBg="1"/>
      <p:bldP spid="302" grpId="0" animBg="1"/>
      <p:bldP spid="303" grpId="0" animBg="1"/>
      <p:bldP spid="304" grpId="0" animBg="1"/>
      <p:bldP spid="305" grpId="0" animBg="1"/>
      <p:bldP spid="306" grpId="0" animBg="1"/>
      <p:bldP spid="307" grpId="0" animBg="1"/>
      <p:bldP spid="30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roup 232"/>
          <p:cNvGrpSpPr/>
          <p:nvPr/>
        </p:nvGrpSpPr>
        <p:grpSpPr>
          <a:xfrm>
            <a:off x="1802035" y="2095568"/>
            <a:ext cx="586767" cy="1368312"/>
            <a:chOff x="1351526" y="1571676"/>
            <a:chExt cx="440075" cy="1026234"/>
          </a:xfrm>
        </p:grpSpPr>
        <p:grpSp>
          <p:nvGrpSpPr>
            <p:cNvPr id="4" name="Group 3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8" name="Oval 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" name="Rectangle 8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25" name="Teardrop 224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6" name="Teardrop 225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7" name="Rounded Rectangle 226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8" name="Rounded Rectangle 227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92" name="TextBox 291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765972" y="1521563"/>
            <a:ext cx="619491" cy="1309512"/>
            <a:chOff x="574479" y="1141172"/>
            <a:chExt cx="464618" cy="982134"/>
          </a:xfrm>
        </p:grpSpPr>
        <p:grpSp>
          <p:nvGrpSpPr>
            <p:cNvPr id="139" name="Group 138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152" name="Oval 15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3" name="Rectangle 15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146" name="Oval 145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47" name="Rectangle 146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48" name="Rectangle 147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149" name="Straight Connector 148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142" name="Straight Connector 141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32" name="Picture 231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143" name="Straight Connector 142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5" name="Straight Connector 144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2" name="TextBox 31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grpSp>
        <p:nvGrpSpPr>
          <p:cNvPr id="231" name="Group 230"/>
          <p:cNvGrpSpPr/>
          <p:nvPr/>
        </p:nvGrpSpPr>
        <p:grpSpPr>
          <a:xfrm>
            <a:off x="2648329" y="1767086"/>
            <a:ext cx="586767" cy="1309512"/>
            <a:chOff x="1986246" y="1325314"/>
            <a:chExt cx="440075" cy="982134"/>
          </a:xfrm>
        </p:grpSpPr>
        <p:grpSp>
          <p:nvGrpSpPr>
            <p:cNvPr id="5" name="Group 4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14" name="Oval 1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" name="Rectangle 1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24" name="Heart 223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93" name="TextBox 292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234" name="Group 233"/>
          <p:cNvGrpSpPr/>
          <p:nvPr/>
        </p:nvGrpSpPr>
        <p:grpSpPr>
          <a:xfrm>
            <a:off x="3159066" y="3043685"/>
            <a:ext cx="621293" cy="1309512"/>
            <a:chOff x="2369299" y="2282762"/>
            <a:chExt cx="465970" cy="982134"/>
          </a:xfrm>
        </p:grpSpPr>
        <p:grpSp>
          <p:nvGrpSpPr>
            <p:cNvPr id="238" name="Group 237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239" name="Group 23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43" name="Oval 24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4" name="Rectangle 24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240" name="Picture 239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241" name="Rounded Rectangle 240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2" name="Rounded Rectangle 241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95" name="TextBox 294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515806" y="3600303"/>
            <a:ext cx="586767" cy="1309512"/>
            <a:chOff x="4886854" y="2700228"/>
            <a:chExt cx="440075" cy="982134"/>
          </a:xfrm>
        </p:grpSpPr>
        <p:grpSp>
          <p:nvGrpSpPr>
            <p:cNvPr id="19" name="Group 18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20" name="Oval 1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70" name="Chord 269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/>
            </a:solidFill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98" name="TextBox 297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0.8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9473764" y="1776025"/>
            <a:ext cx="592275" cy="1309512"/>
            <a:chOff x="7105323" y="1332018"/>
            <a:chExt cx="444206" cy="982134"/>
          </a:xfrm>
        </p:grpSpPr>
        <p:grpSp>
          <p:nvGrpSpPr>
            <p:cNvPr id="245" name="Group 24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246" name="Group 24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50" name="Oval 24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1" name="Rectangle 25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247" name="Picture 246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248" name="Rounded Rectangle 247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9" name="Rounded Rectangle 248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00" name="TextBox 299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369647" y="3323863"/>
            <a:ext cx="586767" cy="1309512"/>
            <a:chOff x="5527235" y="2492898"/>
            <a:chExt cx="440075" cy="982134"/>
          </a:xfrm>
        </p:grpSpPr>
        <p:grpSp>
          <p:nvGrpSpPr>
            <p:cNvPr id="73" name="Group 72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55" name="Group 54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56" name="Oval 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7" name="Rectangle 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61" name="Group 60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62" name="Group 61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67" name="Oval 6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8" name="Rectangle 6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9" name="Rectangle 6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70" name="Straight Connector 6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1" name="Straight Connector 7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2" name="Straight Connector 7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63" name="Straight Connector 62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4" name="Straight Connector 63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5" name="Straight Connector 64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6" name="Straight Connector 65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01" name="TextBox 300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034221" y="1833464"/>
            <a:ext cx="586767" cy="1368312"/>
            <a:chOff x="5275665" y="1375098"/>
            <a:chExt cx="440075" cy="1026234"/>
          </a:xfrm>
        </p:grpSpPr>
        <p:grpSp>
          <p:nvGrpSpPr>
            <p:cNvPr id="252" name="Group 251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253" name="Group 252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258" name="Oval 25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9" name="Rectangle 258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54" name="Teardrop 253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5" name="Teardrop 254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6" name="Rounded Rectangle 255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7" name="Rounded Rectangle 256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05" name="TextBox 30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820639" y="2159939"/>
            <a:ext cx="612155" cy="1309512"/>
            <a:chOff x="6615479" y="1619954"/>
            <a:chExt cx="459116" cy="982134"/>
          </a:xfrm>
        </p:grpSpPr>
        <p:grpSp>
          <p:nvGrpSpPr>
            <p:cNvPr id="309" name="Group 308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310" name="Oval 30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11" name="Rectangle 31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313" name="Oval 312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14" name="Rectangle 313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15" name="Rectangle 314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16" name="Straight Connector 315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7" name="Straight Connector 316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8" name="Straight Connector 317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19" name="Straight Connector 318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0" name="Picture 31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321" name="Straight Connector 320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2" name="Straight Connector 321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3" name="Straight Connector 322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08" name="TextBox 307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164768" y="3052717"/>
            <a:ext cx="572593" cy="1309512"/>
            <a:chOff x="6123576" y="2289538"/>
            <a:chExt cx="429445" cy="982134"/>
          </a:xfrm>
        </p:grpSpPr>
        <p:grpSp>
          <p:nvGrpSpPr>
            <p:cNvPr id="37" name="Group 36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38" name="Oval 3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36" name="Lightning Bolt 235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03" name="TextBox 3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  <p:sp>
          <p:nvSpPr>
            <p:cNvPr id="327" name="Oval 326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28" name="Oval 327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73058" y="3398644"/>
            <a:ext cx="586767" cy="1309512"/>
            <a:chOff x="504793" y="2548983"/>
            <a:chExt cx="440075" cy="982134"/>
          </a:xfrm>
        </p:grpSpPr>
        <p:grpSp>
          <p:nvGrpSpPr>
            <p:cNvPr id="237" name="Group 23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3" name="Oval 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" name="Rectangle 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89" name="TextBox 288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205" name="Picture 204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51" name="Group 50"/>
          <p:cNvGrpSpPr/>
          <p:nvPr/>
        </p:nvGrpSpPr>
        <p:grpSpPr>
          <a:xfrm>
            <a:off x="1395711" y="2749884"/>
            <a:ext cx="606810" cy="1484139"/>
            <a:chOff x="1046783" y="2062413"/>
            <a:chExt cx="455108" cy="1113104"/>
          </a:xfrm>
        </p:grpSpPr>
        <p:grpSp>
          <p:nvGrpSpPr>
            <p:cNvPr id="33" name="Group 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17" name="Oval 1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0" name="TextBox 289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5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59" name="Group 58"/>
          <p:cNvGrpSpPr/>
          <p:nvPr/>
        </p:nvGrpSpPr>
        <p:grpSpPr>
          <a:xfrm>
            <a:off x="9288696" y="3461267"/>
            <a:ext cx="613177" cy="1399714"/>
            <a:chOff x="6966521" y="2595951"/>
            <a:chExt cx="459883" cy="1049786"/>
          </a:xfrm>
        </p:grpSpPr>
        <p:grpSp>
          <p:nvGrpSpPr>
            <p:cNvPr id="30" name="Group 29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189" name="Group 188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190" name="Oval 18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91" name="Rectangle 19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02" name="TextBox 301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60" name="Group 59"/>
          <p:cNvGrpSpPr/>
          <p:nvPr/>
        </p:nvGrpSpPr>
        <p:grpSpPr>
          <a:xfrm>
            <a:off x="8657961" y="4274416"/>
            <a:ext cx="586767" cy="1309512"/>
            <a:chOff x="6493470" y="3205812"/>
            <a:chExt cx="440075" cy="982134"/>
          </a:xfrm>
        </p:grpSpPr>
        <p:grpSp>
          <p:nvGrpSpPr>
            <p:cNvPr id="35" name="Group 34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0" name="Group 39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" name="Oval 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" name="Rectangle 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9" name="TextBox 298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211" name="Picture 210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</p:spPr>
        </p:pic>
        <p:sp>
          <p:nvSpPr>
            <p:cNvPr id="212" name="Rounded Rectangle 211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3" name="Rounded Rectangle 212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46" name="Group 345"/>
          <p:cNvGrpSpPr/>
          <p:nvPr/>
        </p:nvGrpSpPr>
        <p:grpSpPr>
          <a:xfrm>
            <a:off x="3258121" y="1395022"/>
            <a:ext cx="642079" cy="1309512"/>
            <a:chOff x="2443590" y="1046266"/>
            <a:chExt cx="481559" cy="982134"/>
          </a:xfrm>
        </p:grpSpPr>
        <p:grpSp>
          <p:nvGrpSpPr>
            <p:cNvPr id="230" name="Group 229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11" name="Oval 1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" name="Rectangle 1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4" name="TextBox 293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45" name="Picture 344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26" name="Group 25"/>
          <p:cNvGrpSpPr/>
          <p:nvPr/>
        </p:nvGrpSpPr>
        <p:grpSpPr>
          <a:xfrm>
            <a:off x="2314543" y="3118189"/>
            <a:ext cx="589960" cy="1472072"/>
            <a:chOff x="1735907" y="2338642"/>
            <a:chExt cx="442470" cy="1104054"/>
          </a:xfrm>
        </p:grpSpPr>
        <p:grpSp>
          <p:nvGrpSpPr>
            <p:cNvPr id="235" name="Group 234"/>
            <p:cNvGrpSpPr/>
            <p:nvPr/>
          </p:nvGrpSpPr>
          <p:grpSpPr>
            <a:xfrm>
              <a:off x="1735907" y="2460562"/>
              <a:ext cx="440075" cy="982134"/>
              <a:chOff x="1735907" y="2460562"/>
              <a:chExt cx="440075" cy="982134"/>
            </a:xfrm>
          </p:grpSpPr>
          <p:grpSp>
            <p:nvGrpSpPr>
              <p:cNvPr id="273" name="Group 272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274" name="Group 273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87" name="Oval 28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8" name="Rectangle 28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75" name="Group 274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276" name="Group 275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281" name="Oval 280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1867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2" name="Rectangle 281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1867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3" name="Rectangle 282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1867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284" name="Straight Connector 283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5" name="Straight Connector 284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6" name="Straight Connector 285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277" name="Straight Connector 276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8" name="Straight Connector 277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9" name="Straight Connector 278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80" name="Straight Connector 279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291" name="TextBox 290"/>
              <p:cNvSpPr txBox="1"/>
              <p:nvPr/>
            </p:nvSpPr>
            <p:spPr>
              <a:xfrm>
                <a:off x="1735907" y="2944992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pic>
          <p:nvPicPr>
            <p:cNvPr id="169" name="Picture 168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2870" y="2338642"/>
              <a:ext cx="425507" cy="356238"/>
            </a:xfrm>
            <a:prstGeom prst="rect">
              <a:avLst/>
            </a:prstGeom>
          </p:spPr>
        </p:pic>
      </p:grpSp>
      <p:sp>
        <p:nvSpPr>
          <p:cNvPr id="175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60019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94 -0.00247 L -0.11476 -0.08642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44" y="-41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0.00278 L -0.05799 -0.0355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9" y="-16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6.17284E-7 L 0.19705 -0.25278 " pathEditMode="fixed" rAng="0" ptsTypes="AA">
                                      <p:cBhvr>
                                        <p:cTn id="12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-126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96296E-6 L 0.16215 -0.27192 " pathEditMode="fixed" rAng="0" ptsTypes="AA">
                                      <p:cBhvr>
                                        <p:cTn id="15" dur="25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60" y="-135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432 L 0.37987 -0.14229 " pathEditMode="fixed" rAng="0" ptsTypes="AA">
                                      <p:cBhvr>
                                        <p:cTn id="18" dur="25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0" y="-69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2.96296E-6 L 0.44305 -0.29908 " pathEditMode="relative" rAng="0" ptsTypes="AA">
                                      <p:cBhvr>
                                        <p:cTn id="21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53" y="-149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1.97531E-6 L 0.68385 -0.32068 " pathEditMode="fixed" rAng="0" ptsTypes="AA">
                                      <p:cBhvr>
                                        <p:cTn id="24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271" y="-160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28 0.00957 L 0.78091 -0.05432 " pathEditMode="fixed" rAng="0" ptsTypes="AA">
                                      <p:cBhvr>
                                        <p:cTn id="27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01" y="-32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3.33333E-6 L -0.56181 0.01482 " pathEditMode="fixed" rAng="0" ptsTypes="AA">
                                      <p:cBhvr>
                                        <p:cTn id="30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5" y="6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2.83951E-6 L -0.49809 -0.16266 " pathEditMode="fixed" rAng="0" ptsTypes="AA">
                                      <p:cBhvr>
                                        <p:cTn id="33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13" y="-8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23457E-6 L -0.4507 -0.05802 " pathEditMode="fixed" rAng="0" ptsTypes="AA">
                                      <p:cBhvr>
                                        <p:cTn id="36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87" y="-29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3.58025E-6 L -0.3559 0.2 " pathEditMode="relative" rAng="0" ptsTypes="AA">
                                      <p:cBhvr>
                                        <p:cTn id="3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99" y="100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23457E-6 L -0.0467 0.18179 " pathEditMode="relative" rAng="0" ptsTypes="AA">
                                      <p:cBhvr>
                                        <p:cTn id="42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31" y="90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2.59259E-6 L 0.03316 -0.02809 " pathEditMode="relative" rAng="0" ptsTypes="AA">
                                      <p:cBhvr>
                                        <p:cTn id="45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-15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23457E-7 L 0.20416 -0.06667 " pathEditMode="relative" rAng="0" ptsTypes="AA">
                                      <p:cBhvr>
                                        <p:cTn id="4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95" y="-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750"/>
                            </p:stCondLst>
                            <p:childTnLst>
                              <p:par>
                                <p:cTn id="5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2.46914E-6 L 0.11979 0.14351 " pathEditMode="relative" rAng="0" ptsTypes="AA">
                                      <p:cBhvr>
                                        <p:cTn id="5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20" y="7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roup 168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170" name="Group 169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172" name="Group 171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174" name="Oval 1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5" name="Rectangle 1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73" name="Heart 172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71" name="TextBox 170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177" name="Group 176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179" name="Group 178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181" name="Oval 1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2" name="Rectangle 1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0" name="TextBox 179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178" name="Picture 177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183" name="Group 182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184" name="Group 183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186" name="Group 185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92" name="Rectangle 19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7" name="TextBox 186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185" name="Picture 184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193" name="Group 192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194" name="Group 193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00" name="Oval 19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1" name="Rectangle 20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197" name="Picture 196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198" name="Rounded Rectangle 197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99" name="Rounded Rectangle 198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95" name="TextBox 194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203" name="Group 202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214" name="Oval 21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15" name="Rectangle 21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07" name="Teardrop 20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8" name="Teardrop 20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9" name="Rounded Rectangle 20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0" name="Rounded Rectangle 20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04" name="TextBox 203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217" name="Group 216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219" name="Group 218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267" name="Oval 26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68" name="Rectangle 26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20" name="Group 219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221" name="Group 220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261" name="Oval 26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2" name="Rectangle 26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" name="Rectangle 26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64" name="Straight Connector 26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5" name="Straight Connector 26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6" name="Straight Connector 26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22" name="Straight Connector 221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3" name="Straight Connector 222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9" name="Straight Connector 228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0" name="Straight Connector 259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218" name="TextBox 217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271" name="Group 270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04" name="Oval 30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6" name="Rectangle 30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7" name="TextBox 296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272" name="Picture 271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07" name="Group 306"/>
          <p:cNvGrpSpPr/>
          <p:nvPr/>
        </p:nvGrpSpPr>
        <p:grpSpPr>
          <a:xfrm>
            <a:off x="10318273" y="1194456"/>
            <a:ext cx="619491" cy="1309512"/>
            <a:chOff x="574479" y="1141172"/>
            <a:chExt cx="464618" cy="982134"/>
          </a:xfrm>
        </p:grpSpPr>
        <p:grpSp>
          <p:nvGrpSpPr>
            <p:cNvPr id="324" name="Group 323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340" name="Oval 33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25" name="Group 324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334" name="Oval 333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5" name="Rectangle 334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6" name="Rectangle 335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37" name="Straight Connector 336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" name="Straight Connector 337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" name="Straight Connector 338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26" name="Straight Connector 325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9" name="Picture 328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330" name="Straight Connector 329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1" name="Straight Connector 330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2" name="Straight Connector 331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3" name="TextBox 332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343" name="Group 342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350" name="Oval 3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1" name="Rectangle 3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4" name="Lightning Bolt 343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7" name="TextBox 346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  <p:sp>
          <p:nvSpPr>
            <p:cNvPr id="348" name="Oval 347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9" name="Oval 348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52" name="Group 351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353" name="Group 352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357" name="Group 356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59" name="Oval 3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0" name="Rectangle 3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8" name="TextBox 357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54" name="Picture 353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</p:spPr>
        </p:pic>
        <p:sp>
          <p:nvSpPr>
            <p:cNvPr id="355" name="Rounded Rectangle 354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56" name="Rounded Rectangle 355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61" name="Group 360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362" name="Group 361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364" name="Group 363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66" name="Oval 36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7" name="Rectangle 36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65" name="TextBox 364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63" name="Picture 362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368" name="Group 367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369" name="Group 368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371" name="Group 370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75" name="Oval 37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6" name="Rectangle 37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72" name="Picture 37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73" name="Rounded Rectangle 372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74" name="Rounded Rectangle 373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0" name="TextBox 369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77" name="Group 376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378" name="Group 377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380" name="Group 379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85" name="Oval 3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6" name="Rectangle 3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1" name="Teardrop 380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2" name="Teardrop 381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3" name="Rounded Rectangle 382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4" name="Rounded Rectangle 383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9" name="TextBox 378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87" name="Group 386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388" name="Group 387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390" name="Group 389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03" name="Oval 40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4" name="Rectangle 40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91" name="Group 390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92" name="Group 391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97" name="Oval 39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8" name="Rectangle 39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9" name="Rectangle 39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00" name="Straight Connector 39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1" name="Straight Connector 40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2" name="Straight Connector 40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93" name="Straight Connector 392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4" name="Straight Connector 393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5" name="Straight Connector 394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6" name="Straight Connector 395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89" name="TextBox 388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05" name="Group 404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06" name="Group 405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9" name="Oval 408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10" name="Rectangle 409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7" name="Chord 406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/>
            </a:solidFill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8" name="TextBox 407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0.8</a:t>
              </a:r>
            </a:p>
          </p:txBody>
        </p:sp>
      </p:grpSp>
      <p:grpSp>
        <p:nvGrpSpPr>
          <p:cNvPr id="411" name="Group 410"/>
          <p:cNvGrpSpPr/>
          <p:nvPr/>
        </p:nvGrpSpPr>
        <p:grpSpPr>
          <a:xfrm>
            <a:off x="10297357" y="3170581"/>
            <a:ext cx="612155" cy="1309512"/>
            <a:chOff x="6615479" y="1619954"/>
            <a:chExt cx="459116" cy="982134"/>
          </a:xfrm>
        </p:grpSpPr>
        <p:grpSp>
          <p:nvGrpSpPr>
            <p:cNvPr id="412" name="Group 411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426" name="Oval 42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7" name="Rectangle 42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13" name="Group 412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420" name="Oval 419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1" name="Rectangle 420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2" name="Rectangle 421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423" name="Straight Connector 422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4" name="Straight Connector 423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5" name="Straight Connector 424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414" name="Straight Connector 413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15" name="Picture 414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416" name="Straight Connector 415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7" name="Straight Connector 416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8" name="Straight Connector 417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9" name="TextBox 418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8" name="Straight Connector 427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9" name="Straight Connector 428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0" name="Straight Connector 429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1" name="Straight Connector 430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2" name="Straight Connector 431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3" name="Straight Connector 432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4" name="Straight Connector 433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89" name="Picture 188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211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518204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2F779-5977-B245-BFB7-458B6EF3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</a:rPr>
              <a:t>Propensity Scores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4C12F-5854-5644-A452-DF0DC920D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Weighting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Matching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Stratification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Direct Adjustment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…</a:t>
            </a:r>
          </a:p>
          <a:p>
            <a:endParaRPr lang="en-US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100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2F779-5977-B245-BFB7-458B6EF3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</a:rPr>
              <a:t>Propensity Scores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4C12F-5854-5644-A452-DF0DC920D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Weighting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Matching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Stratification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Direct Adjustment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…</a:t>
            </a:r>
          </a:p>
          <a:p>
            <a:endParaRPr lang="en-US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678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3"/>
            <a:extLst>
              <a:ext uri="{FF2B5EF4-FFF2-40B4-BE49-F238E27FC236}">
                <a16:creationId xmlns:a16="http://schemas.microsoft.com/office/drawing/2014/main" id="{CF4E8DCD-1B5E-4F45-95F2-75DF0274A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6800" y="1835150"/>
            <a:ext cx="7518400" cy="3187700"/>
          </a:xfrm>
          <a:prstGeom prst="rect">
            <a:avLst/>
          </a:prstGeom>
          <a:effectLst>
            <a:outerShdw blurRad="50800" dist="38100" dir="7080000" algn="bl" rotWithShape="0">
              <a:schemeClr val="tx2">
                <a:alpha val="40000"/>
              </a:scheme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7434277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Weighting</a:t>
            </a:r>
            <a:endParaRPr lang="en-US" sz="6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E590E94-767E-DE43-ADC2-416F22FD4F07}"/>
                  </a:ext>
                </a:extLst>
              </p:cNvPr>
              <p:cNvSpPr txBox="1"/>
              <p:nvPr/>
            </p:nvSpPr>
            <p:spPr>
              <a:xfrm>
                <a:off x="997460" y="2833745"/>
                <a:ext cx="8946745" cy="160325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𝐴𝑇𝑀</m:t>
                          </m:r>
                        </m:sub>
                      </m:sSub>
                      <m:r>
                        <a:rPr lang="en-US" sz="50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5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5000" b="0" i="0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min</m:t>
                              </m:r>
                            </m:fName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{</m:t>
                              </m:r>
                              <m:sSub>
                                <m:sSubPr>
                                  <m:ctrlP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, 1−</m:t>
                              </m:r>
                              <m:sSub>
                                <m:sSubPr>
                                  <m:ctrlP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}</m:t>
                              </m:r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+(1−</m:t>
                          </m:r>
                          <m:sSub>
                            <m:sSub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)(1−</m:t>
                          </m:r>
                          <m:sSub>
                            <m:sSub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5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E590E94-767E-DE43-ADC2-416F22FD4F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460" y="2833745"/>
                <a:ext cx="8946745" cy="1603259"/>
              </a:xfrm>
              <a:prstGeom prst="rect">
                <a:avLst/>
              </a:prstGeom>
              <a:blipFill>
                <a:blip r:embed="rId2"/>
                <a:stretch>
                  <a:fillRect t="-3150" r="-851" b="-181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C24CDCE-458F-2C45-AFF7-2084748A20D3}"/>
              </a:ext>
            </a:extLst>
          </p:cNvPr>
          <p:cNvSpPr/>
          <p:nvPr/>
        </p:nvSpPr>
        <p:spPr>
          <a:xfrm>
            <a:off x="5765800" y="2928994"/>
            <a:ext cx="734716" cy="627005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A095C1A-220D-0C4D-9779-853AA41BA2D7}"/>
              </a:ext>
            </a:extLst>
          </p:cNvPr>
          <p:cNvSpPr/>
          <p:nvPr/>
        </p:nvSpPr>
        <p:spPr>
          <a:xfrm>
            <a:off x="7721600" y="2928994"/>
            <a:ext cx="734716" cy="627005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BE99202-453C-A74E-A9EB-6AA82713618F}"/>
              </a:ext>
            </a:extLst>
          </p:cNvPr>
          <p:cNvSpPr/>
          <p:nvPr/>
        </p:nvSpPr>
        <p:spPr>
          <a:xfrm>
            <a:off x="8775700" y="3873498"/>
            <a:ext cx="734716" cy="627005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14C5EA-D9A6-3B41-9DE2-4D742E31B071}"/>
              </a:ext>
            </a:extLst>
          </p:cNvPr>
          <p:cNvSpPr/>
          <p:nvPr/>
        </p:nvSpPr>
        <p:spPr>
          <a:xfrm>
            <a:off x="3975100" y="3873497"/>
            <a:ext cx="734716" cy="627005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43416AD-E3B2-BD42-816A-626A2C873316}"/>
              </a:ext>
            </a:extLst>
          </p:cNvPr>
          <p:cNvSpPr/>
          <p:nvPr/>
        </p:nvSpPr>
        <p:spPr>
          <a:xfrm>
            <a:off x="3314700" y="3746501"/>
            <a:ext cx="749300" cy="690504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297EA65-93C9-0949-9B21-608EE8F684CB}"/>
              </a:ext>
            </a:extLst>
          </p:cNvPr>
          <p:cNvSpPr/>
          <p:nvPr/>
        </p:nvSpPr>
        <p:spPr>
          <a:xfrm>
            <a:off x="5293910" y="3776598"/>
            <a:ext cx="2313389" cy="690504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29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Weighting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21145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p_0 &lt;- 1 - p</a:t>
            </a: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df$weight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pmin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(p, p_0) /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       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ifelse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== 1, p, p_0)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818319D-7D49-FF4B-B84E-48DCDC5CFF1E}"/>
              </a:ext>
            </a:extLst>
          </p:cNvPr>
          <p:cNvSpPr/>
          <p:nvPr/>
        </p:nvSpPr>
        <p:spPr>
          <a:xfrm>
            <a:off x="3340100" y="2438401"/>
            <a:ext cx="2400300" cy="4699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80FE7EE-503F-E544-9B29-971041D43B63}"/>
              </a:ext>
            </a:extLst>
          </p:cNvPr>
          <p:cNvSpPr/>
          <p:nvPr/>
        </p:nvSpPr>
        <p:spPr>
          <a:xfrm>
            <a:off x="5740400" y="2438401"/>
            <a:ext cx="495300" cy="4699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8875A31-8F06-1943-B5E5-47A85E18362D}"/>
              </a:ext>
            </a:extLst>
          </p:cNvPr>
          <p:cNvSpPr/>
          <p:nvPr/>
        </p:nvSpPr>
        <p:spPr>
          <a:xfrm>
            <a:off x="3340100" y="2825752"/>
            <a:ext cx="5626100" cy="4699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36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317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319" name="Group 318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321" name="Group 320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323" name="Oval 3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4" name="Rectangle 3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2" name="Heart 321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20" name="TextBox 319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326" name="Group 325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328" name="Group 327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330" name="Oval 3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ectangle 3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9" name="TextBox 328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332" name="Group 331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333" name="Group 3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37" name="Oval 33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8" name="Rectangle 33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34" name="Picture 333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339" name="Group 338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340" name="Group 339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342" name="Group 34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46" name="Oval 34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7" name="Rectangle 34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43" name="Picture 342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44" name="Rounded Rectangle 343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5" name="Rounded Rectangle 344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1" name="TextBox 340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349" name="Group 348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351" name="Group 350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56" name="Oval 3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57" name="Rectangle 3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2" name="Teardrop 351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3" name="Teardrop 352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4" name="Rounded Rectangle 353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5" name="Rounded Rectangle 354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50" name="TextBox 349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58" name="Group 357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359" name="Group 358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361" name="Group 360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62" name="Group 361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63" name="Group 362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68" name="Oval 3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9" name="Rectangle 3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70" name="Rectangle 3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1" name="Straight Connector 3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2" name="Straight Connector 3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3" name="Straight Connector 3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64" name="Straight Connector 363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5" name="Straight Connector 364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6" name="Straight Connector 365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7" name="Straight Connector 366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60" name="TextBox 359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376" name="Group 375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377" name="Group 37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379" name="Group 37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81" name="Oval 3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2" name="Rectangle 3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0" name="TextBox 379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378" name="Picture 377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84" name="Group 383"/>
          <p:cNvGrpSpPr/>
          <p:nvPr/>
        </p:nvGrpSpPr>
        <p:grpSpPr>
          <a:xfrm>
            <a:off x="10432097" y="1194456"/>
            <a:ext cx="365760" cy="1309512"/>
            <a:chOff x="2692399" y="2184397"/>
            <a:chExt cx="274320" cy="982134"/>
          </a:xfrm>
        </p:grpSpPr>
        <p:sp>
          <p:nvSpPr>
            <p:cNvPr id="398" name="Oval 39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9" name="Rectangle 39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392" name="Oval 391"/>
          <p:cNvSpPr/>
          <p:nvPr/>
        </p:nvSpPr>
        <p:spPr bwMode="auto">
          <a:xfrm>
            <a:off x="10509998" y="1360166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3" name="Rectangle 392"/>
          <p:cNvSpPr/>
          <p:nvPr/>
        </p:nvSpPr>
        <p:spPr bwMode="auto">
          <a:xfrm>
            <a:off x="10698088" y="1360166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4" name="Rectangle 393"/>
          <p:cNvSpPr/>
          <p:nvPr/>
        </p:nvSpPr>
        <p:spPr bwMode="auto">
          <a:xfrm>
            <a:off x="10496368" y="1362762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395" name="Straight Connector 394"/>
          <p:cNvCxnSpPr/>
          <p:nvPr/>
        </p:nvCxnSpPr>
        <p:spPr bwMode="auto">
          <a:xfrm>
            <a:off x="10565606" y="140614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6" name="Straight Connector 395"/>
          <p:cNvCxnSpPr/>
          <p:nvPr/>
        </p:nvCxnSpPr>
        <p:spPr bwMode="auto">
          <a:xfrm>
            <a:off x="10565606" y="142902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7" name="Straight Connector 396"/>
          <p:cNvCxnSpPr/>
          <p:nvPr/>
        </p:nvCxnSpPr>
        <p:spPr bwMode="auto">
          <a:xfrm>
            <a:off x="10565606" y="145356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6" name="Straight Connector 385"/>
          <p:cNvCxnSpPr/>
          <p:nvPr/>
        </p:nvCxnSpPr>
        <p:spPr bwMode="auto">
          <a:xfrm flipV="1">
            <a:off x="10681555" y="1360165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87" name="Picture 386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71790" y="1327755"/>
            <a:ext cx="265975" cy="265975"/>
          </a:xfrm>
          <a:prstGeom prst="rect">
            <a:avLst/>
          </a:prstGeom>
        </p:spPr>
      </p:pic>
      <p:cxnSp>
        <p:nvCxnSpPr>
          <p:cNvPr id="388" name="Straight Connector 387"/>
          <p:cNvCxnSpPr/>
          <p:nvPr/>
        </p:nvCxnSpPr>
        <p:spPr bwMode="auto">
          <a:xfrm flipV="1">
            <a:off x="10686267" y="1381636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9" name="Straight Connector 388"/>
          <p:cNvCxnSpPr/>
          <p:nvPr/>
        </p:nvCxnSpPr>
        <p:spPr bwMode="auto">
          <a:xfrm flipH="1" flipV="1">
            <a:off x="10432098" y="1349103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0" name="Straight Connector 389"/>
          <p:cNvCxnSpPr/>
          <p:nvPr/>
        </p:nvCxnSpPr>
        <p:spPr bwMode="auto">
          <a:xfrm flipH="1" flipV="1">
            <a:off x="10432098" y="1381637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1" name="TextBox 390"/>
          <p:cNvSpPr txBox="1"/>
          <p:nvPr/>
        </p:nvSpPr>
        <p:spPr>
          <a:xfrm>
            <a:off x="10318274" y="1814399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</a:p>
        </p:txBody>
      </p:sp>
      <p:grpSp>
        <p:nvGrpSpPr>
          <p:cNvPr id="400" name="Group 399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401" name="Group 400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6" name="Oval 40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2" name="Lightning Bolt 401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  <p:sp>
          <p:nvSpPr>
            <p:cNvPr id="404" name="Oval 403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5" name="Oval 404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8" name="Group 407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409" name="Group 408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13" name="Group 412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5" name="Oval 41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6" name="Rectangle 41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14" name="TextBox 413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410" name="Picture 409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  <a:ln>
              <a:noFill/>
            </a:ln>
          </p:spPr>
        </p:pic>
        <p:sp>
          <p:nvSpPr>
            <p:cNvPr id="411" name="Rounded Rectangle 410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12" name="Rounded Rectangle 411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17" name="Group 416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418" name="Group 417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420" name="Group 419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22" name="Oval 421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3" name="Rectangle 422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1" name="TextBox 420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419" name="Picture 418"/>
            <p:cNvPicPr>
              <a:picLocks noChangeAspect="1"/>
            </p:cNvPicPr>
            <p:nvPr/>
          </p:nvPicPr>
          <p:blipFill>
            <a:blip r:embed="rId7">
              <a:lum bright="70000" contrast="-70000"/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424" name="Group 423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425" name="Group 42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427" name="Group 426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431" name="Oval 43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Rectangle 43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428" name="Picture 427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429" name="Rounded Rectangle 428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0" name="Rounded Rectangle 429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26" name="TextBox 425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434" name="Group 433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436" name="Group 43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441" name="Oval 4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ectangle 4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7" name="Teardrop 43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8" name="Teardrop 43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9" name="Rounded Rectangle 43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40" name="Rounded Rectangle 43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35" name="TextBox 43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443" name="Group 442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444" name="Group 443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446" name="Group 445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0" name="Rectangle 4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47" name="Group 446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448" name="Group 447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453" name="Oval 4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4" name="Rectangle 4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5" name="Rectangle 4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7" name="Straight Connector 4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8" name="Straight Connector 4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449" name="Straight Connector 448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0" name="Straight Connector 449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1" name="Straight Connector 450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2" name="Straight Connector 451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45" name="TextBox 444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61" name="Group 460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62" name="Group 461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65" name="Oval 46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6" name="Rectangle 46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63" name="Chord 462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8575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0.8</a:t>
              </a:r>
            </a:p>
          </p:txBody>
        </p:sp>
      </p:grpSp>
      <p:sp>
        <p:nvSpPr>
          <p:cNvPr id="482" name="Oval 481"/>
          <p:cNvSpPr/>
          <p:nvPr/>
        </p:nvSpPr>
        <p:spPr bwMode="auto">
          <a:xfrm>
            <a:off x="10403845" y="3170581"/>
            <a:ext cx="365760" cy="36576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83" name="Rectangle 482"/>
          <p:cNvSpPr/>
          <p:nvPr/>
        </p:nvSpPr>
        <p:spPr bwMode="auto">
          <a:xfrm>
            <a:off x="10428682" y="3644715"/>
            <a:ext cx="316089" cy="8353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6" name="Oval 475"/>
          <p:cNvSpPr/>
          <p:nvPr/>
        </p:nvSpPr>
        <p:spPr bwMode="auto">
          <a:xfrm>
            <a:off x="10481746" y="3336291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7" name="Rectangle 476"/>
          <p:cNvSpPr/>
          <p:nvPr/>
        </p:nvSpPr>
        <p:spPr bwMode="auto">
          <a:xfrm>
            <a:off x="10669836" y="3336291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8" name="Rectangle 477"/>
          <p:cNvSpPr/>
          <p:nvPr/>
        </p:nvSpPr>
        <p:spPr bwMode="auto">
          <a:xfrm>
            <a:off x="10468116" y="3338887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479" name="Straight Connector 478"/>
          <p:cNvCxnSpPr/>
          <p:nvPr/>
        </p:nvCxnSpPr>
        <p:spPr bwMode="auto">
          <a:xfrm>
            <a:off x="10537354" y="338227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0" name="Straight Connector 479"/>
          <p:cNvCxnSpPr/>
          <p:nvPr/>
        </p:nvCxnSpPr>
        <p:spPr bwMode="auto">
          <a:xfrm>
            <a:off x="10537354" y="3405151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1" name="Straight Connector 480"/>
          <p:cNvCxnSpPr/>
          <p:nvPr/>
        </p:nvCxnSpPr>
        <p:spPr bwMode="auto">
          <a:xfrm>
            <a:off x="10537354" y="342969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0" name="Straight Connector 469"/>
          <p:cNvCxnSpPr/>
          <p:nvPr/>
        </p:nvCxnSpPr>
        <p:spPr bwMode="auto">
          <a:xfrm flipV="1">
            <a:off x="10653303" y="3336291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71" name="Picture 470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43538" y="3303881"/>
            <a:ext cx="265975" cy="265975"/>
          </a:xfrm>
          <a:prstGeom prst="rect">
            <a:avLst/>
          </a:prstGeom>
        </p:spPr>
      </p:pic>
      <p:cxnSp>
        <p:nvCxnSpPr>
          <p:cNvPr id="472" name="Straight Connector 471"/>
          <p:cNvCxnSpPr/>
          <p:nvPr/>
        </p:nvCxnSpPr>
        <p:spPr bwMode="auto">
          <a:xfrm flipV="1">
            <a:off x="10658015" y="3357762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3" name="Straight Connector 472"/>
          <p:cNvCxnSpPr/>
          <p:nvPr/>
        </p:nvCxnSpPr>
        <p:spPr bwMode="auto">
          <a:xfrm flipH="1" flipV="1">
            <a:off x="10403846" y="3325229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4" name="Straight Connector 473"/>
          <p:cNvCxnSpPr/>
          <p:nvPr/>
        </p:nvCxnSpPr>
        <p:spPr bwMode="auto">
          <a:xfrm flipH="1" flipV="1">
            <a:off x="10403846" y="3357762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5" name="TextBox 474"/>
          <p:cNvSpPr txBox="1"/>
          <p:nvPr/>
        </p:nvSpPr>
        <p:spPr>
          <a:xfrm>
            <a:off x="10297358" y="3846266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</a:p>
        </p:txBody>
      </p:sp>
      <p:cxnSp>
        <p:nvCxnSpPr>
          <p:cNvPr id="484" name="Straight Connector 483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5" name="Straight Connector 484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6" name="Straight Connector 485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7" name="Straight Connector 486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8" name="Straight Connector 487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9" name="Straight Connector 488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0" name="Straight Connector 489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1" name="Straight Connector 490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71" name="Picture 170"/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77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</a:p>
        </p:txBody>
      </p:sp>
    </p:spTree>
    <p:extLst>
      <p:ext uri="{BB962C8B-B14F-4D97-AF65-F5344CB8AC3E}">
        <p14:creationId xmlns:p14="http://schemas.microsoft.com/office/powerpoint/2010/main" val="20604707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317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319" name="Group 318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321" name="Group 320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323" name="Oval 3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4" name="Rectangle 3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2" name="Heart 321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20" name="TextBox 319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326" name="Group 325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328" name="Group 327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330" name="Oval 3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ectangle 3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9" name="TextBox 328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332" name="Group 331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333" name="Group 3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37" name="Oval 33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8" name="Rectangle 33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34" name="Picture 333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339" name="Group 338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340" name="Group 339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342" name="Group 34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46" name="Oval 34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7" name="Rectangle 34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43" name="Picture 342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44" name="Rounded Rectangle 343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5" name="Rounded Rectangle 344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1" name="TextBox 340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349" name="Group 348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351" name="Group 350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56" name="Oval 3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57" name="Rectangle 3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2" name="Teardrop 351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3" name="Teardrop 352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4" name="Rounded Rectangle 353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5" name="Rounded Rectangle 354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50" name="TextBox 349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58" name="Group 357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359" name="Group 358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361" name="Group 360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62" name="Group 361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63" name="Group 362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68" name="Oval 3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9" name="Rectangle 3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70" name="Rectangle 3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1" name="Straight Connector 3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2" name="Straight Connector 3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3" name="Straight Connector 3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64" name="Straight Connector 363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5" name="Straight Connector 364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6" name="Straight Connector 365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7" name="Straight Connector 366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60" name="TextBox 359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376" name="Group 375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377" name="Group 37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379" name="Group 37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81" name="Oval 3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2" name="Rectangle 3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0" name="TextBox 379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378" name="Picture 377"/>
            <p:cNvPicPr>
              <a:picLocks noChangeAspect="1"/>
            </p:cNvPicPr>
            <p:nvPr/>
          </p:nvPicPr>
          <p:blipFill>
            <a:blip r:embed="rId6">
              <a:lum bright="70000" contrast="-70000"/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83" name="Group 382"/>
          <p:cNvGrpSpPr/>
          <p:nvPr/>
        </p:nvGrpSpPr>
        <p:grpSpPr>
          <a:xfrm>
            <a:off x="10318273" y="1194456"/>
            <a:ext cx="619491" cy="1309512"/>
            <a:chOff x="574479" y="1141172"/>
            <a:chExt cx="464618" cy="982134"/>
          </a:xfrm>
        </p:grpSpPr>
        <p:grpSp>
          <p:nvGrpSpPr>
            <p:cNvPr id="384" name="Group 383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398" name="Oval 39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9" name="Rectangle 39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85" name="Group 384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392" name="Oval 391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3" name="Rectangle 392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4" name="Rectangle 393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95" name="Straight Connector 394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6" name="Straight Connector 395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7" name="Straight Connector 396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86" name="Straight Connector 385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87" name="Picture 38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388" name="Straight Connector 387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9" name="Straight Connector 388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0" name="Straight Connector 389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91" name="TextBox 390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grpSp>
        <p:nvGrpSpPr>
          <p:cNvPr id="400" name="Group 399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401" name="Group 400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6" name="Oval 40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2" name="Lightning Bolt 401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  <p:sp>
          <p:nvSpPr>
            <p:cNvPr id="404" name="Oval 403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5" name="Oval 404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8" name="Group 407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409" name="Group 408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13" name="Group 412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5" name="Oval 41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6" name="Rectangle 41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14" name="TextBox 413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410" name="Picture 409"/>
            <p:cNvPicPr>
              <a:picLocks noChangeAspect="1"/>
            </p:cNvPicPr>
            <p:nvPr/>
          </p:nvPicPr>
          <p:blipFill>
            <a:blip r:embed="rId6">
              <a:lum bright="70000" contrast="-70000"/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  <a:ln>
              <a:noFill/>
            </a:ln>
          </p:spPr>
        </p:pic>
        <p:sp>
          <p:nvSpPr>
            <p:cNvPr id="411" name="Rounded Rectangle 410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12" name="Rounded Rectangle 411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17" name="Group 416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418" name="Group 417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420" name="Group 419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22" name="Oval 421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3" name="Rectangle 422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1" name="TextBox 420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419" name="Picture 418"/>
            <p:cNvPicPr>
              <a:picLocks noChangeAspect="1"/>
            </p:cNvPicPr>
            <p:nvPr/>
          </p:nvPicPr>
          <p:blipFill>
            <a:blip r:embed="rId7">
              <a:lum bright="70000" contrast="-70000"/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424" name="Group 423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425" name="Group 42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427" name="Group 426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431" name="Oval 43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Rectangle 43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428" name="Picture 427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429" name="Rounded Rectangle 428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0" name="Rounded Rectangle 429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26" name="TextBox 425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434" name="Group 433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436" name="Group 43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441" name="Oval 4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ectangle 4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7" name="Teardrop 43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8" name="Teardrop 43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9" name="Rounded Rectangle 43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40" name="Rounded Rectangle 43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35" name="TextBox 43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443" name="Group 442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444" name="Group 443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446" name="Group 445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0" name="Rectangle 4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47" name="Group 446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448" name="Group 447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453" name="Oval 4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4" name="Rectangle 4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5" name="Rectangle 4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7" name="Straight Connector 4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8" name="Straight Connector 4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449" name="Straight Connector 448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0" name="Straight Connector 449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1" name="Straight Connector 450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2" name="Straight Connector 451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45" name="TextBox 444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61" name="Group 460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62" name="Group 461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65" name="Oval 46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6" name="Rectangle 46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63" name="Chord 462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8575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0.8</a:t>
              </a:r>
            </a:p>
          </p:txBody>
        </p:sp>
      </p:grpSp>
      <p:grpSp>
        <p:nvGrpSpPr>
          <p:cNvPr id="467" name="Group 466"/>
          <p:cNvGrpSpPr/>
          <p:nvPr/>
        </p:nvGrpSpPr>
        <p:grpSpPr>
          <a:xfrm>
            <a:off x="10297357" y="3170581"/>
            <a:ext cx="612155" cy="1309512"/>
            <a:chOff x="6615479" y="1619954"/>
            <a:chExt cx="459116" cy="982134"/>
          </a:xfrm>
        </p:grpSpPr>
        <p:grpSp>
          <p:nvGrpSpPr>
            <p:cNvPr id="468" name="Group 467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482" name="Oval 48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83" name="Rectangle 48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69" name="Group 468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476" name="Oval 475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77" name="Rectangle 476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78" name="Rectangle 477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479" name="Straight Connector 478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0" name="Straight Connector 479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1" name="Straight Connector 480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470" name="Straight Connector 469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1" name="Picture 470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472" name="Straight Connector 471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3" name="Straight Connector 472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4" name="Straight Connector 473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75" name="TextBox 474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cxnSp>
        <p:nvCxnSpPr>
          <p:cNvPr id="484" name="Straight Connector 483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5" name="Straight Connector 484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6" name="Straight Connector 485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7" name="Straight Connector 486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8" name="Straight Connector 487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9" name="Straight Connector 488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0" name="Straight Connector 489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1" name="Straight Connector 490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76" name="Picture 175"/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77" name="Title 1"/>
          <p:cNvSpPr>
            <a:spLocks noGrp="1"/>
          </p:cNvSpPr>
          <p:nvPr>
            <p:ph type="title"/>
          </p:nvPr>
        </p:nvSpPr>
        <p:spPr>
          <a:xfrm>
            <a:off x="540937" y="177802"/>
            <a:ext cx="10941049" cy="719615"/>
          </a:xfrm>
        </p:spPr>
        <p:txBody>
          <a:bodyPr/>
          <a:lstStyle/>
          <a:p>
            <a:r>
              <a:rPr lang="en-US" dirty="0"/>
              <a:t>Propensity Scores</a:t>
            </a:r>
          </a:p>
        </p:txBody>
      </p:sp>
      <p:sp>
        <p:nvSpPr>
          <p:cNvPr id="181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752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roup 185"/>
          <p:cNvGrpSpPr/>
          <p:nvPr/>
        </p:nvGrpSpPr>
        <p:grpSpPr>
          <a:xfrm>
            <a:off x="572732" y="3679658"/>
            <a:ext cx="5448032" cy="2090013"/>
            <a:chOff x="936550" y="764872"/>
            <a:chExt cx="7266773" cy="2595198"/>
          </a:xfrm>
        </p:grpSpPr>
        <p:grpSp>
          <p:nvGrpSpPr>
            <p:cNvPr id="3" name="Group 2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4" name="Group 3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8" name="Oval 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" name="Rectangle 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" name="Heart 6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" name="TextBox 4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5" name="Oval 1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" name="Rectangle 1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" name="TextBox 13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17" name="Group 16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2" name="Oval 2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24" name="Group 23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27" name="Group 26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1" name="Oval 3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" name="Rectangle 3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28" name="Picture 2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29" name="Rounded Rectangle 28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" name="Rounded Rectangle 29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6" name="TextBox 25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36" name="Group 35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1" name="Oval 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2" name="Rectangle 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7" name="Teardrop 36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" name="Teardrop 37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9" name="Rounded Rectangle 38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" name="Rounded Rectangle 39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" name="TextBox 34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9" name="Oval 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0" name="Rectangle 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47" name="Group 46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48" name="Group 47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53" name="Oval 52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4" name="Rectangle 53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5" name="Rectangle 54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56" name="Straight Connector 55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7" name="Straight Connector 56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8" name="Straight Connector 57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49" name="Straight Connector 48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0" name="Straight Connector 49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1" name="Straight Connector 50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2" name="Straight Connector 51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45" name="TextBox 44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64" name="Group 63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6" name="Oval 6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7" name="Rectangle 6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5" name="TextBox 64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pic>
            <p:nvPicPr>
              <p:cNvPr id="63" name="Picture 62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68" name="Group 67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83" name="Oval 8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70" name="Group 69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77" name="Oval 7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78" name="Rectangle 7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79" name="Rectangle 7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0" name="Straight Connector 7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1" name="Straight Connector 8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2" name="Straight Connector 8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1" name="Straight Connector 70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73" name="Straight Connector 72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6" name="TextBox 75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86" name="Group 85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91" name="Oval 9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87" name="Lightning Bolt 86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  <p:sp>
            <p:nvSpPr>
              <p:cNvPr id="89" name="Oval 88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0" name="Oval 89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94" name="Group 93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98" name="Group 97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00" name="Oval 9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" name="Rectangle 10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9" name="TextBox 98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95" name="Picture 94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96" name="Rounded Rectangle 95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7" name="Rounded Rectangle 96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02" name="Group 101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103" name="Group 102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105" name="Group 104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07" name="Oval 10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8" name="Rectangle 10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6" name="TextBox 105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104" name="Picture 10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09" name="Group 108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110" name="Group 109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112" name="Group 111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16" name="Oval 11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7" name="Rectangle 11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113" name="Picture 11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114" name="Rounded Rectangle 113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5" name="Rounded Rectangle 114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11" name="TextBox 110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118" name="Group 117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119" name="Group 118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121" name="Group 120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26" name="Oval 12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2" name="Teardrop 121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3" name="Teardrop 122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4" name="Rounded Rectangle 123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5" name="Rounded Rectangle 124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20" name="TextBox 119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128" name="Group 127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129" name="Group 128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131" name="Group 130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44" name="Oval 14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5" name="Rectangle 14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32" name="Group 131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133" name="Group 132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138" name="Oval 137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9" name="Rectangle 138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0" name="Rectangle 139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141" name="Straight Connector 140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2" name="Straight Connector 141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3" name="Straight Connector 142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134" name="Straight Connector 133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5" name="Straight Connector 134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6" name="Straight Connector 135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7" name="Straight Connector 136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130" name="TextBox 129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146" name="Group 145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147" name="Group 146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150" name="Oval 14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1" name="Rectangle 15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48" name="Chord 147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49" name="TextBox 148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grpSp>
          <p:nvGrpSpPr>
            <p:cNvPr id="152" name="Group 151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167" name="Oval 16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8" name="Rectangle 16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54" name="Group 153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161" name="Oval 16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2" name="Rectangle 16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64" name="Straight Connector 16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5" name="Straight Connector 16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6" name="Straight Connector 16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55" name="Straight Connector 154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56" name="Picture 155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157" name="Straight Connector 156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8" name="Straight Connector 157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9" name="Straight Connector 158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60" name="TextBox 159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cxnSp>
          <p:nvCxnSpPr>
            <p:cNvPr id="169" name="Straight Connector 168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0" name="Straight Connector 169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1" name="Straight Connector 170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2" name="Straight Connector 171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3" name="Straight Connector 172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4" name="Straight Connector 173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5" name="Straight Connector 174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6" name="Straight Connector 175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77" name="Picture 176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grpSp>
        <p:nvGrpSpPr>
          <p:cNvPr id="184" name="Group 183"/>
          <p:cNvGrpSpPr/>
          <p:nvPr/>
        </p:nvGrpSpPr>
        <p:grpSpPr>
          <a:xfrm>
            <a:off x="683153" y="1200112"/>
            <a:ext cx="5448032" cy="2090013"/>
            <a:chOff x="936550" y="764872"/>
            <a:chExt cx="7266773" cy="2595198"/>
          </a:xfrm>
        </p:grpSpPr>
        <p:grpSp>
          <p:nvGrpSpPr>
            <p:cNvPr id="185" name="Group 184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355" name="Group 354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357" name="Group 356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59" name="Oval 3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0" name="Rectangle 3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8" name="Heart 357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6" name="TextBox 355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</p:grpSp>
        <p:grpSp>
          <p:nvGrpSpPr>
            <p:cNvPr id="187" name="Group 186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349" name="Group 348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351" name="Group 350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53" name="Oval 35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4" name="Rectangle 35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2" name="TextBox 351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350" name="Picture 349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188" name="Group 187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343" name="Group 342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345" name="Group 344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7" name="Oval 34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" name="Rectangle 34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6" name="TextBox 345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344" name="Picture 343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189" name="Group 188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337" name="Group 336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1" name="Oval 3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2" name="Rectangle 3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338" name="Picture 33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339" name="Rounded Rectangle 338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0" name="Rounded Rectangle 339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326" name="Group 325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328" name="Group 327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33" name="Oval 33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" name="Rectangle 33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9" name="Teardrop 328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0" name="Teardrop 329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ounded Rectangle 330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2" name="Rounded Rectangle 331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7" name="TextBox 326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309" name="Group 308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311" name="Group 310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24" name="Oval 32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5" name="Rectangle 32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12" name="Group 311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313" name="Group 312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318" name="Oval 317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9" name="Rectangle 318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0" name="Rectangle 319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321" name="Straight Connector 320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2" name="Straight Connector 321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3" name="Straight Connector 322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314" name="Straight Connector 313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5" name="Straight Connector 314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6" name="Straight Connector 315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7" name="Straight Connector 316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310" name="TextBox 309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192" name="Group 191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303" name="Group 302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05" name="Group 304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07" name="Oval 30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" name="Rectangle 30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6" name="TextBox 305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pic>
            <p:nvPicPr>
              <p:cNvPr id="304" name="Picture 303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193" name="Group 192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301" name="Oval 30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2" name="Rectangle 30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8" name="Group 287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295" name="Oval 294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6" name="Rectangle 295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7" name="Rectangle 296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98" name="Straight Connector 297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9" name="Straight Connector 298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0" name="Straight Connector 299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89" name="Straight Connector 288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90" name="Picture 289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291" name="Straight Connector 290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2" name="Straight Connector 291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3" name="Straight Connector 292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94" name="TextBox 293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grpSp>
          <p:nvGrpSpPr>
            <p:cNvPr id="194" name="Group 193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280" name="Group 279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285" name="Oval 2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6" name="Rectangle 2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81" name="Lightning Bolt 280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2" name="TextBox 281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  <p:sp>
            <p:nvSpPr>
              <p:cNvPr id="283" name="Oval 282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4" name="Oval 283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5" name="Group 194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272" name="Group 271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76" name="Group 275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8" name="Oval 27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9" name="Rectangle 27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7" name="TextBox 276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273" name="Picture 272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274" name="Rounded Rectangle 273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75" name="Rounded Rectangle 274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266" name="Group 265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268" name="Group 267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0" name="Oval 26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1" name="Rectangle 27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9" name="TextBox 268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267" name="Picture 266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97" name="Group 196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258" name="Group 257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260" name="Group 259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64" name="Oval 26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5" name="Rectangle 26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261" name="Picture 260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262" name="Rounded Rectangle 261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63" name="Rounded Rectangle 262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59" name="TextBox 258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249" name="Group 248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251" name="Group 250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56" name="Oval 25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7" name="Rectangle 25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2" name="Teardrop 251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3" name="Teardrop 252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4" name="Rounded Rectangle 253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5" name="Rounded Rectangle 254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50" name="TextBox 249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199" name="Group 198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232" name="Group 231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234" name="Group 233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47" name="Oval 24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8" name="Rectangle 24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35" name="Group 234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236" name="Group 235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241" name="Oval 240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2" name="Rectangle 241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3" name="Rectangle 242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244" name="Straight Connector 243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5" name="Straight Connector 244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6" name="Straight Connector 245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237" name="Straight Connector 236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8" name="Straight Connector 237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9" name="Straight Connector 238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40" name="Straight Connector 239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233" name="TextBox 232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200" name="Group 199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227" name="Group 226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230" name="Oval 2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31" name="Rectangle 2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28" name="Chord 227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9" name="TextBox 228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211" name="Group 210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225" name="Oval 22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6" name="Rectangle 22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12" name="Group 211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219" name="Oval 218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0" name="Rectangle 219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1" name="Rectangle 220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22" name="Straight Connector 221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3" name="Straight Connector 222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4" name="Straight Connector 223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13" name="Straight Connector 212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14" name="Picture 213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215" name="Straight Connector 214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18" name="TextBox 217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cxnSp>
          <p:nvCxnSpPr>
            <p:cNvPr id="202" name="Straight Connector 201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3" name="Straight Connector 202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4" name="Straight Connector 203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5" name="Straight Connector 204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6" name="Straight Connector 205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7" name="Straight Connector 206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8" name="Straight Connector 207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9" name="Straight Connector 208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10" name="Picture 209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grpSp>
        <p:nvGrpSpPr>
          <p:cNvPr id="361" name="Group 360"/>
          <p:cNvGrpSpPr/>
          <p:nvPr/>
        </p:nvGrpSpPr>
        <p:grpSpPr>
          <a:xfrm>
            <a:off x="6403924" y="1200112"/>
            <a:ext cx="5448032" cy="2090013"/>
            <a:chOff x="936550" y="764872"/>
            <a:chExt cx="7266773" cy="2595198"/>
          </a:xfrm>
        </p:grpSpPr>
        <p:grpSp>
          <p:nvGrpSpPr>
            <p:cNvPr id="362" name="Group 361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534" name="Group 533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536" name="Group 535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38" name="Oval 53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39" name="Rectangle 53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37" name="Heart 536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35" name="TextBox 534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</p:grpSp>
        <p:grpSp>
          <p:nvGrpSpPr>
            <p:cNvPr id="366" name="Group 365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528" name="Group 527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530" name="Group 529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32" name="Oval 53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33" name="Rectangle 53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31" name="TextBox 530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529" name="Picture 528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367" name="Group 366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522" name="Group 521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524" name="Group 523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26" name="Oval 52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27" name="Rectangle 52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25" name="TextBox 524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523" name="Picture 522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368" name="Group 367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514" name="Group 513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516" name="Group 515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20" name="Oval 51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21" name="Rectangle 52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517" name="Picture 516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518" name="Rounded Rectangle 517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19" name="Rounded Rectangle 518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15" name="TextBox 514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369" name="Group 368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505" name="Group 504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507" name="Group 506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12" name="Oval 51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13" name="Rectangle 51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08" name="Teardrop 507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09" name="Teardrop 508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10" name="Rounded Rectangle 509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11" name="Rounded Rectangle 510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06" name="TextBox 505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370" name="Group 369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488" name="Group 487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490" name="Group 489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03" name="Oval 50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04" name="Rectangle 50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491" name="Group 490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492" name="Group 491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497" name="Oval 496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98" name="Rectangle 497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99" name="Rectangle 498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500" name="Straight Connector 499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01" name="Straight Connector 500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02" name="Straight Connector 501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493" name="Straight Connector 492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94" name="Straight Connector 493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95" name="Straight Connector 494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96" name="Straight Connector 495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489" name="TextBox 488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371" name="Group 370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482" name="Group 481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484" name="Group 483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86" name="Oval 48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87" name="Rectangle 48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85" name="TextBox 484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pic>
            <p:nvPicPr>
              <p:cNvPr id="483" name="Picture 482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372" name="Group 371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466" name="Group 465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480" name="Oval 47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81" name="Rectangle 48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67" name="Group 466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474" name="Oval 473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75" name="Rectangle 474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76" name="Rectangle 475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477" name="Straight Connector 476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78" name="Straight Connector 477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79" name="Straight Connector 478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468" name="Straight Connector 467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69" name="Picture 468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470" name="Straight Connector 469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1" name="Straight Connector 470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2" name="Straight Connector 471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73" name="TextBox 472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grpSp>
          <p:nvGrpSpPr>
            <p:cNvPr id="373" name="Group 372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459" name="Group 458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64" name="Oval 46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5" name="Rectangle 46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60" name="Lightning Bolt 459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1" name="TextBox 460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  <p:sp>
            <p:nvSpPr>
              <p:cNvPr id="462" name="Oval 461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3" name="Oval 462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74" name="Group 373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451" name="Group 450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455" name="Group 454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457" name="Oval 45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8" name="Rectangle 45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56" name="TextBox 455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452" name="Picture 451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453" name="Rounded Rectangle 452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54" name="Rounded Rectangle 453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75" name="Group 374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445" name="Group 444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447" name="Group 446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449" name="Oval 44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0" name="Rectangle 44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48" name="TextBox 447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446" name="Picture 445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376" name="Group 375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437" name="Group 436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439" name="Group 438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43" name="Oval 44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44" name="Rectangle 44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440" name="Picture 43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441" name="Rounded Rectangle 440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ounded Rectangle 441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8" name="TextBox 437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377" name="Group 376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428" name="Group 427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430" name="Group 429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35" name="Oval 43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36" name="Rectangle 43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31" name="Teardrop 430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Teardrop 431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3" name="Rounded Rectangle 432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4" name="Rounded Rectangle 433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9" name="TextBox 428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378" name="Group 377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411" name="Group 410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413" name="Group 412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26" name="Oval 42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27" name="Rectangle 42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414" name="Group 413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415" name="Group 414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420" name="Oval 419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21" name="Rectangle 420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22" name="Rectangle 421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423" name="Straight Connector 422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24" name="Straight Connector 423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25" name="Straight Connector 424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416" name="Straight Connector 415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17" name="Straight Connector 416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18" name="Straight Connector 417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19" name="Straight Connector 418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412" name="TextBox 411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379" name="Group 378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406" name="Group 405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09" name="Oval 40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0" name="Rectangle 40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07" name="Chord 406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8" name="TextBox 407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grpSp>
          <p:nvGrpSpPr>
            <p:cNvPr id="380" name="Group 379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390" name="Group 389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04" name="Oval 40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5" name="Rectangle 40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91" name="Group 390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398" name="Oval 397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99" name="Rectangle 398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0" name="Rectangle 399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401" name="Straight Connector 400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02" name="Straight Connector 401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03" name="Straight Connector 402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392" name="Straight Connector 391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93" name="Picture 392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394" name="Straight Connector 393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5" name="Straight Connector 394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6" name="Straight Connector 395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97" name="TextBox 396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cxnSp>
          <p:nvCxnSpPr>
            <p:cNvPr id="381" name="Straight Connector 380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2" name="Straight Connector 381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3" name="Straight Connector 382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4" name="Straight Connector 383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5" name="Straight Connector 384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6" name="Straight Connector 385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7" name="Straight Connector 386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8" name="Straight Connector 387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89" name="Picture 388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grpSp>
        <p:nvGrpSpPr>
          <p:cNvPr id="540" name="Group 539"/>
          <p:cNvGrpSpPr/>
          <p:nvPr/>
        </p:nvGrpSpPr>
        <p:grpSpPr>
          <a:xfrm>
            <a:off x="6403924" y="3679658"/>
            <a:ext cx="5448032" cy="2090013"/>
            <a:chOff x="936550" y="764872"/>
            <a:chExt cx="7266773" cy="2595198"/>
          </a:xfrm>
        </p:grpSpPr>
        <p:grpSp>
          <p:nvGrpSpPr>
            <p:cNvPr id="541" name="Group 540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710" name="Group 709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712" name="Group 711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14" name="Oval 71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15" name="Rectangle 71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13" name="Heart 712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711" name="TextBox 710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</p:grpSp>
        <p:grpSp>
          <p:nvGrpSpPr>
            <p:cNvPr id="542" name="Group 541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704" name="Group 703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706" name="Group 705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08" name="Oval 70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09" name="Rectangle 70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07" name="TextBox 706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705" name="Picture 704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543" name="Group 542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698" name="Group 697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700" name="Group 699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02" name="Oval 70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03" name="Rectangle 70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01" name="TextBox 700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699" name="Picture 698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544" name="Group 543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690" name="Group 689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692" name="Group 691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96" name="Oval 69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97" name="Rectangle 69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693" name="Picture 69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694" name="Rounded Rectangle 693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5" name="Rounded Rectangle 694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91" name="TextBox 690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545" name="Group 544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681" name="Group 680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683" name="Group 682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88" name="Oval 68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89" name="Rectangle 68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84" name="Teardrop 683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5" name="Teardrop 684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6" name="Rounded Rectangle 685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7" name="Rounded Rectangle 686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82" name="TextBox 681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546" name="Group 545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664" name="Group 663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666" name="Group 665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79" name="Oval 67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80" name="Rectangle 67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667" name="Group 666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668" name="Group 667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673" name="Oval 672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674" name="Rectangle 673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675" name="Rectangle 674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676" name="Straight Connector 675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77" name="Straight Connector 676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78" name="Straight Connector 677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669" name="Straight Connector 668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670" name="Straight Connector 669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671" name="Straight Connector 670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672" name="Straight Connector 671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665" name="TextBox 664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547" name="Group 546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658" name="Group 657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660" name="Group 659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62" name="Oval 66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63" name="Rectangle 66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61" name="TextBox 660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pic>
            <p:nvPicPr>
              <p:cNvPr id="659" name="Picture 658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548" name="Group 547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642" name="Group 641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656" name="Oval 6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57" name="Rectangle 6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643" name="Group 642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650" name="Oval 649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51" name="Rectangle 650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52" name="Rectangle 651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653" name="Straight Connector 652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54" name="Straight Connector 653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55" name="Straight Connector 654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44" name="Straight Connector 643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45" name="Picture 644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646" name="Straight Connector 645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7" name="Straight Connector 646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8" name="Straight Connector 647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649" name="TextBox 648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grpSp>
          <p:nvGrpSpPr>
            <p:cNvPr id="549" name="Group 548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635" name="Group 634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640" name="Oval 63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41" name="Rectangle 64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36" name="Lightning Bolt 635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37" name="TextBox 636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  <p:sp>
            <p:nvSpPr>
              <p:cNvPr id="638" name="Oval 637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39" name="Oval 638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550" name="Group 549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627" name="Group 626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631" name="Group 630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633" name="Oval 63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34" name="Rectangle 63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32" name="TextBox 631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628" name="Picture 627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629" name="Rounded Rectangle 628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30" name="Rounded Rectangle 629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551" name="Group 550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621" name="Group 620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623" name="Group 622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625" name="Oval 62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26" name="Rectangle 62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24" name="TextBox 623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622" name="Picture 621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552" name="Group 551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613" name="Group 612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615" name="Group 614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19" name="Oval 61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20" name="Rectangle 61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616" name="Picture 61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617" name="Rounded Rectangle 616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18" name="Rounded Rectangle 617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14" name="TextBox 613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553" name="Group 552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604" name="Group 603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606" name="Group 605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11" name="Oval 61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12" name="Rectangle 61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07" name="Teardrop 606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08" name="Teardrop 607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09" name="Rounded Rectangle 608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10" name="Rounded Rectangle 609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05" name="TextBox 604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554" name="Group 553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587" name="Group 586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589" name="Group 588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02" name="Oval 60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03" name="Rectangle 60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590" name="Group 589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591" name="Group 590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596" name="Oval 595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97" name="Rectangle 596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98" name="Rectangle 597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599" name="Straight Connector 598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00" name="Straight Connector 599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01" name="Straight Connector 600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592" name="Straight Connector 591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93" name="Straight Connector 592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94" name="Straight Connector 593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95" name="Straight Connector 594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588" name="TextBox 587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555" name="Group 554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582" name="Group 581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585" name="Oval 5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86" name="Rectangle 5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83" name="Chord 582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84" name="TextBox 583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grpSp>
          <p:nvGrpSpPr>
            <p:cNvPr id="556" name="Group 555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566" name="Group 565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580" name="Oval 57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81" name="Rectangle 58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567" name="Group 566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574" name="Oval 573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75" name="Rectangle 574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76" name="Rectangle 575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577" name="Straight Connector 576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78" name="Straight Connector 577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79" name="Straight Connector 578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568" name="Straight Connector 567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569" name="Picture 568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570" name="Straight Connector 569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1" name="Straight Connector 570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2" name="Straight Connector 571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73" name="TextBox 572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cxnSp>
          <p:nvCxnSpPr>
            <p:cNvPr id="557" name="Straight Connector 556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8" name="Straight Connector 557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9" name="Straight Connector 558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0" name="Straight Connector 559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1" name="Straight Connector 560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2" name="Straight Connector 561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3" name="Straight Connector 562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4" name="Straight Connector 563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65" name="Picture 564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sp>
        <p:nvSpPr>
          <p:cNvPr id="716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5004083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9" name="Group 1428"/>
          <p:cNvGrpSpPr/>
          <p:nvPr/>
        </p:nvGrpSpPr>
        <p:grpSpPr>
          <a:xfrm>
            <a:off x="407994" y="3444434"/>
            <a:ext cx="5523268" cy="2083415"/>
            <a:chOff x="572732" y="1200112"/>
            <a:chExt cx="11279224" cy="4569559"/>
          </a:xfrm>
        </p:grpSpPr>
        <p:grpSp>
          <p:nvGrpSpPr>
            <p:cNvPr id="725" name="Group 724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726" name="Group 725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895" name="Group 894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897" name="Group 896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99" name="Oval 89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00" name="Rectangle 89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98" name="Heart 897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96" name="TextBox 895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727" name="Group 726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889" name="Group 888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891" name="Group 890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93" name="Oval 89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94" name="Rectangle 89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92" name="TextBox 891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890" name="Picture 88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728" name="Group 727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883" name="Group 882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885" name="Group 884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87" name="Oval 8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88" name="Rectangle 8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86" name="TextBox 885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884" name="Picture 883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729" name="Group 728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875" name="Group 874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877" name="Group 876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81" name="Oval 8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82" name="Rectangle 8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878" name="Picture 877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879" name="Rounded Rectangle 878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80" name="Rounded Rectangle 879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76" name="TextBox 875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730" name="Group 729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866" name="Group 865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868" name="Group 867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73" name="Oval 87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74" name="Rectangle 87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69" name="Teardrop 868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0" name="Teardrop 869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1" name="Rounded Rectangle 870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2" name="Rounded Rectangle 871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67" name="TextBox 866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731" name="Group 730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849" name="Group 848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851" name="Group 850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64" name="Oval 86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65" name="Rectangle 86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852" name="Group 851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853" name="Group 852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858" name="Oval 857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859" name="Rectangle 858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860" name="Rectangle 859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861" name="Straight Connector 860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62" name="Straight Connector 861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63" name="Straight Connector 862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854" name="Straight Connector 853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855" name="Straight Connector 854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856" name="Straight Connector 855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857" name="Straight Connector 856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850" name="TextBox 849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732" name="Group 731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843" name="Group 842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845" name="Group 844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47" name="Oval 84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48" name="Rectangle 84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46" name="TextBox 845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844" name="Picture 843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733" name="Group 732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827" name="Group 826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841" name="Oval 8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42" name="Rectangle 8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828" name="Group 827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835" name="Oval 834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36" name="Rectangle 835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37" name="Rectangle 836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838" name="Straight Connector 837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839" name="Straight Connector 838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840" name="Straight Connector 839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829" name="Straight Connector 828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830" name="Picture 82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831" name="Straight Connector 830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32" name="Straight Connector 831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33" name="Straight Connector 832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834" name="TextBox 833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734" name="Group 733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820" name="Group 819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825" name="Oval 82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26" name="Rectangle 82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21" name="Lightning Bolt 820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22" name="TextBox 821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823" name="Oval 822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24" name="Oval 823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735" name="Group 734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812" name="Group 811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816" name="Group 815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818" name="Oval 81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19" name="Rectangle 81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17" name="TextBox 816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813" name="Picture 81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814" name="Rounded Rectangle 813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15" name="Rounded Rectangle 814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736" name="Group 735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806" name="Group 805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808" name="Group 807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810" name="Oval 80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11" name="Rectangle 81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09" name="TextBox 808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807" name="Picture 806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737" name="Group 736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798" name="Group 797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800" name="Group 799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04" name="Oval 80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05" name="Rectangle 80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801" name="Picture 800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802" name="Rounded Rectangle 801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03" name="Rounded Rectangle 802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99" name="TextBox 798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738" name="Group 737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789" name="Group 788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791" name="Group 790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796" name="Oval 79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797" name="Rectangle 79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792" name="Teardrop 791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3" name="Teardrop 792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4" name="Rounded Rectangle 793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5" name="Rounded Rectangle 794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90" name="TextBox 789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739" name="Group 738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772" name="Group 771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774" name="Group 773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787" name="Oval 7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788" name="Rectangle 7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775" name="Group 774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776" name="Group 775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781" name="Oval 780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782" name="Rectangle 781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783" name="Rectangle 782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784" name="Straight Connector 783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85" name="Straight Connector 784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86" name="Straight Connector 785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777" name="Straight Connector 776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778" name="Straight Connector 777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779" name="Straight Connector 778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780" name="Straight Connector 779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773" name="TextBox 772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740" name="Group 739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767" name="Group 766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770" name="Oval 76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71" name="Rectangle 77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68" name="Chord 767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769" name="TextBox 768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741" name="Group 740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751" name="Group 750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65" name="Oval 76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6" name="Rectangle 76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752" name="Group 751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759" name="Oval 75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0" name="Rectangle 75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1" name="Rectangle 76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762" name="Straight Connector 76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63" name="Straight Connector 76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64" name="Straight Connector 76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753" name="Straight Connector 752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754" name="Picture 75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755" name="Straight Connector 754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56" name="Straight Connector 755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57" name="Straight Connector 756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758" name="TextBox 757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742" name="Straight Connector 741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3" name="Straight Connector 742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4" name="Straight Connector 743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5" name="Straight Connector 744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6" name="Straight Connector 745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7" name="Straight Connector 746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8" name="Straight Connector 747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9" name="Straight Connector 748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750" name="Picture 749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901" name="Group 900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902" name="Group 901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071" name="Group 1070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073" name="Group 1072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75" name="Oval 107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76" name="Rectangle 107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74" name="Heart 1073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72" name="TextBox 1071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903" name="Group 902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065" name="Group 1064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067" name="Group 1066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69" name="Oval 106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70" name="Rectangle 106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68" name="TextBox 1067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066" name="Picture 106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904" name="Group 903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059" name="Group 1058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061" name="Group 1060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63" name="Oval 10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64" name="Rectangle 10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62" name="TextBox 1061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060" name="Picture 1059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905" name="Group 904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051" name="Group 1050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053" name="Group 1052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57" name="Oval 10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58" name="Rectangle 10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054" name="Picture 1053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055" name="Rounded Rectangle 1054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56" name="Rounded Rectangle 1055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52" name="TextBox 1051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906" name="Group 905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042" name="Group 1041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044" name="Group 1043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49" name="Oval 104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50" name="Rectangle 104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45" name="Teardrop 1044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6" name="Teardrop 1045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7" name="Rounded Rectangle 1046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8" name="Rounded Rectangle 1047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43" name="TextBox 1042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907" name="Group 906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025" name="Group 1024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027" name="Group 1026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40" name="Oval 103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41" name="Rectangle 104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028" name="Group 1027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029" name="Group 1028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034" name="Oval 1033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035" name="Rectangle 1034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036" name="Rectangle 1035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037" name="Straight Connector 1036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038" name="Straight Connector 1037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039" name="Straight Connector 1038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030" name="Straight Connector 1029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031" name="Straight Connector 1030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032" name="Straight Connector 1031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033" name="Straight Connector 1032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026" name="TextBox 1025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908" name="Group 907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019" name="Group 1018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021" name="Group 102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23" name="Oval 102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24" name="Rectangle 102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22" name="TextBox 1021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020" name="Picture 1019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909" name="Group 908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003" name="Group 1002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017" name="Oval 101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8" name="Rectangle 101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004" name="Group 1003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011" name="Oval 101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2" name="Rectangle 101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3" name="Rectangle 101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014" name="Straight Connector 101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015" name="Straight Connector 101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016" name="Straight Connector 101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005" name="Straight Connector 1004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006" name="Picture 100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007" name="Straight Connector 1006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08" name="Straight Connector 1007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09" name="Straight Connector 1008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010" name="TextBox 1009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910" name="Group 909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996" name="Group 995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001" name="Oval 100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02" name="Rectangle 100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97" name="Lightning Bolt 996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98" name="TextBox 997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999" name="Oval 998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000" name="Oval 999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911" name="Group 910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988" name="Group 987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992" name="Group 991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994" name="Oval 99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95" name="Rectangle 99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993" name="TextBox 992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989" name="Picture 988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990" name="Rounded Rectangle 989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91" name="Rounded Rectangle 990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912" name="Group 911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982" name="Group 981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984" name="Group 983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986" name="Oval 98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87" name="Rectangle 98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985" name="TextBox 984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983" name="Picture 982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913" name="Group 912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974" name="Group 973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976" name="Group 97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980" name="Oval 97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81" name="Rectangle 98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977" name="Picture 97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978" name="Rounded Rectangle 97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9" name="Rounded Rectangle 97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75" name="TextBox 974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914" name="Group 913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965" name="Group 964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967" name="Group 96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972" name="Oval 97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73" name="Rectangle 97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968" name="Teardrop 96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69" name="Teardrop 96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0" name="Rounded Rectangle 96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1" name="Rounded Rectangle 97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66" name="TextBox 965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915" name="Group 914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948" name="Group 947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950" name="Group 94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963" name="Oval 9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64" name="Rectangle 9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951" name="Group 95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952" name="Group 95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957" name="Oval 95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958" name="Rectangle 95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959" name="Rectangle 95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960" name="Straight Connector 95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961" name="Straight Connector 96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962" name="Straight Connector 96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953" name="Straight Connector 95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954" name="Straight Connector 95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955" name="Straight Connector 95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956" name="Straight Connector 95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949" name="TextBox 948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916" name="Group 915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943" name="Group 942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946" name="Oval 94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47" name="Rectangle 94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44" name="Chord 943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45" name="TextBox 944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917" name="Group 916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927" name="Group 926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941" name="Oval 9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42" name="Rectangle 9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928" name="Group 927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935" name="Oval 934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36" name="Rectangle 935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37" name="Rectangle 936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938" name="Straight Connector 937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939" name="Straight Connector 938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940" name="Straight Connector 939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929" name="Straight Connector 928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930" name="Picture 92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931" name="Straight Connector 930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32" name="Straight Connector 931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33" name="Straight Connector 932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934" name="TextBox 933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918" name="Straight Connector 917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9" name="Straight Connector 918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0" name="Straight Connector 919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1" name="Straight Connector 920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2" name="Straight Connector 921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3" name="Straight Connector 922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4" name="Straight Connector 923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5" name="Straight Connector 924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926" name="Picture 925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077" name="Group 1076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1078" name="Group 1077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247" name="Group 1246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249" name="Group 1248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51" name="Oval 125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52" name="Rectangle 125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50" name="Heart 1249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48" name="TextBox 1247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079" name="Group 1078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241" name="Group 1240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243" name="Group 1242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45" name="Oval 124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46" name="Rectangle 124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44" name="TextBox 1243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242" name="Picture 1241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080" name="Group 1079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235" name="Group 1234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237" name="Group 1236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39" name="Oval 123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40" name="Rectangle 123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38" name="TextBox 1237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236" name="Picture 1235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081" name="Group 1080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227" name="Group 1226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229" name="Group 122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33" name="Oval 123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34" name="Rectangle 123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230" name="Picture 122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231" name="Rounded Rectangle 123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32" name="Rounded Rectangle 123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28" name="TextBox 1227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082" name="Group 1081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218" name="Group 1217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220" name="Group 121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25" name="Oval 122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26" name="Rectangle 122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21" name="Teardrop 122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2" name="Teardrop 122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3" name="Rounded Rectangle 122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4" name="Rounded Rectangle 122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19" name="TextBox 1218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083" name="Group 1082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201" name="Group 1200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203" name="Group 120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16" name="Oval 121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17" name="Rectangle 121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04" name="Group 120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205" name="Group 120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210" name="Oval 120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211" name="Rectangle 121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212" name="Rectangle 121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213" name="Straight Connector 121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214" name="Straight Connector 121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215" name="Straight Connector 121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206" name="Straight Connector 120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207" name="Straight Connector 120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208" name="Straight Connector 120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209" name="Straight Connector 120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202" name="TextBox 1201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084" name="Group 1083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195" name="Group 1194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197" name="Group 1196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99" name="Oval 119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00" name="Rectangle 119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98" name="TextBox 1197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196" name="Picture 1195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085" name="Group 1084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179" name="Group 1178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193" name="Oval 119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94" name="Rectangle 119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180" name="Group 1179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187" name="Oval 118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88" name="Rectangle 118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89" name="Rectangle 118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190" name="Straight Connector 118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91" name="Straight Connector 119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92" name="Straight Connector 119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181" name="Straight Connector 1180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182" name="Picture 1181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183" name="Straight Connector 1182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84" name="Straight Connector 1183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85" name="Straight Connector 1184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186" name="TextBox 1185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086" name="Group 1085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172" name="Group 1171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177" name="Oval 117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78" name="Rectangle 117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73" name="Lightning Bolt 1172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74" name="TextBox 1173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175" name="Oval 1174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76" name="Oval 1175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087" name="Group 1086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164" name="Group 1163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168" name="Group 1167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170" name="Oval 116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71" name="Rectangle 117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69" name="TextBox 1168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165" name="Picture 1164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166" name="Rounded Rectangle 1165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67" name="Rounded Rectangle 1166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088" name="Group 1087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158" name="Group 1157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160" name="Group 1159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162" name="Oval 11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63" name="Rectangle 11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61" name="TextBox 1160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159" name="Picture 1158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089" name="Group 1088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150" name="Group 1149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152" name="Group 1151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56" name="Oval 11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57" name="Rectangle 11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153" name="Picture 1152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154" name="Rounded Rectangle 1153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55" name="Rounded Rectangle 1154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51" name="TextBox 1150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090" name="Group 1089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141" name="Group 1140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143" name="Group 1142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48" name="Oval 114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49" name="Rectangle 114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44" name="Teardrop 1143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45" name="Teardrop 1144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46" name="Rounded Rectangle 1145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47" name="Rounded Rectangle 1146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42" name="TextBox 1141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091" name="Group 1090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124" name="Group 1123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126" name="Group 1125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39" name="Oval 113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40" name="Rectangle 113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127" name="Group 1126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128" name="Group 1127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133" name="Oval 1132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134" name="Rectangle 1133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135" name="Rectangle 1134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136" name="Straight Connector 1135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137" name="Straight Connector 1136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138" name="Straight Connector 1137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129" name="Straight Connector 1128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130" name="Straight Connector 1129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131" name="Straight Connector 1130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132" name="Straight Connector 1131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125" name="TextBox 1124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092" name="Group 1091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119" name="Group 1118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122" name="Oval 112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23" name="Rectangle 112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20" name="Chord 1119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21" name="TextBox 1120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093" name="Group 1092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103" name="Group 1102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117" name="Oval 111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18" name="Rectangle 111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104" name="Group 1103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111" name="Oval 111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12" name="Rectangle 111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13" name="Rectangle 111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114" name="Straight Connector 111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15" name="Straight Connector 111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16" name="Straight Connector 111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105" name="Straight Connector 1104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106" name="Picture 110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107" name="Straight Connector 1106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08" name="Straight Connector 1107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09" name="Straight Connector 1108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110" name="TextBox 1109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094" name="Straight Connector 1093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5" name="Straight Connector 1094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6" name="Straight Connector 1095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7" name="Straight Connector 1096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8" name="Straight Connector 1097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9" name="Straight Connector 1098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00" name="Straight Connector 1099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01" name="Straight Connector 1100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102" name="Picture 1101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253" name="Group 1252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1254" name="Group 1253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423" name="Group 1422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425" name="Group 1424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27" name="Oval 142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28" name="Rectangle 142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426" name="Heart 1425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24" name="TextBox 1423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255" name="Group 1254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417" name="Group 1416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419" name="Group 1418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21" name="Oval 142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22" name="Rectangle 142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420" name="TextBox 1419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418" name="Picture 141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256" name="Group 1255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411" name="Group 1410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413" name="Group 1412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15" name="Oval 14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16" name="Rectangle 14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414" name="TextBox 1413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412" name="Picture 1411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257" name="Group 1256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403" name="Group 1402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405" name="Group 1404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09" name="Oval 140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10" name="Rectangle 140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406" name="Picture 1405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407" name="Rounded Rectangle 1406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08" name="Rounded Rectangle 1407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04" name="TextBox 1403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258" name="Group 1257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394" name="Group 1393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396" name="Group 1395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01" name="Oval 140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02" name="Rectangle 140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97" name="Teardrop 1396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98" name="Teardrop 1397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99" name="Rounded Rectangle 1398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00" name="Rounded Rectangle 1399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95" name="TextBox 1394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259" name="Group 1258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377" name="Group 1376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379" name="Group 1378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92" name="Oval 139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93" name="Rectangle 139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380" name="Group 1379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381" name="Group 1380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386" name="Oval 1385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87" name="Rectangle 1386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88" name="Rectangle 1387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389" name="Straight Connector 1388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90" name="Straight Connector 1389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91" name="Straight Connector 1390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382" name="Straight Connector 1381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83" name="Straight Connector 1382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84" name="Straight Connector 1383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85" name="Straight Connector 1384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378" name="TextBox 1377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260" name="Group 1259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371" name="Group 1370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373" name="Group 1372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75" name="Oval 137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76" name="Rectangle 137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74" name="TextBox 1373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372" name="Picture 137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261" name="Group 1260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355" name="Group 1354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369" name="Oval 136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70" name="Rectangle 136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356" name="Group 1355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363" name="Oval 136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64" name="Rectangle 136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65" name="Rectangle 136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366" name="Straight Connector 136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67" name="Straight Connector 136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68" name="Straight Connector 136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357" name="Straight Connector 1356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358" name="Picture 135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359" name="Straight Connector 1358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60" name="Straight Connector 1359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61" name="Straight Connector 1360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362" name="TextBox 1361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262" name="Group 1261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348" name="Group 1347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353" name="Oval 135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54" name="Rectangle 135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49" name="Lightning Bolt 1348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350" name="TextBox 1349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351" name="Oval 1350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352" name="Oval 1351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263" name="Group 1262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340" name="Group 1339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344" name="Group 1343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346" name="Oval 134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47" name="Rectangle 134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45" name="TextBox 1344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341" name="Picture 1340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342" name="Rounded Rectangle 1341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343" name="Rounded Rectangle 1342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264" name="Group 1263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334" name="Group 1333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336" name="Group 1335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338" name="Oval 133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39" name="Rectangle 133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37" name="TextBox 1336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335" name="Picture 1334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265" name="Group 1264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326" name="Group 1325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328" name="Group 1327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32" name="Oval 13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33" name="Rectangle 13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329" name="Picture 1328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330" name="Rounded Rectangle 1329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31" name="Rounded Rectangle 1330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27" name="TextBox 1326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266" name="Group 1265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317" name="Group 1316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319" name="Group 1318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24" name="Oval 132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25" name="Rectangle 132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20" name="Teardrop 1319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21" name="Teardrop 1320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22" name="Rounded Rectangle 1321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23" name="Rounded Rectangle 1322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18" name="TextBox 1317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267" name="Group 1266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300" name="Group 1299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302" name="Group 1301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15" name="Oval 13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16" name="Rectangle 13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303" name="Group 1302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304" name="Group 1303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309" name="Oval 1308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10" name="Rectangle 1309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11" name="Rectangle 1310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312" name="Straight Connector 1311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13" name="Straight Connector 1312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14" name="Straight Connector 1313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305" name="Straight Connector 1304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06" name="Straight Connector 1305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07" name="Straight Connector 1306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08" name="Straight Connector 1307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301" name="TextBox 1300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268" name="Group 1267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295" name="Group 1294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298" name="Oval 129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99" name="Rectangle 129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96" name="Chord 1295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97" name="TextBox 1296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269" name="Group 1268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279" name="Group 1278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293" name="Oval 129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94" name="Rectangle 129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280" name="Group 1279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287" name="Oval 128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88" name="Rectangle 128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89" name="Rectangle 128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290" name="Straight Connector 128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291" name="Straight Connector 129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292" name="Straight Connector 129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281" name="Straight Connector 1280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282" name="Picture 1281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283" name="Straight Connector 1282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284" name="Straight Connector 1283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285" name="Straight Connector 1284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286" name="TextBox 1285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270" name="Straight Connector 1269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1" name="Straight Connector 1270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2" name="Straight Connector 1271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3" name="Straight Connector 1272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4" name="Straight Connector 1273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5" name="Straight Connector 1274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6" name="Straight Connector 1275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7" name="Straight Connector 1276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278" name="Picture 1277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grpSp>
        <p:nvGrpSpPr>
          <p:cNvPr id="1430" name="Group 1429"/>
          <p:cNvGrpSpPr/>
          <p:nvPr/>
        </p:nvGrpSpPr>
        <p:grpSpPr>
          <a:xfrm>
            <a:off x="407994" y="1158550"/>
            <a:ext cx="5523268" cy="2083415"/>
            <a:chOff x="572732" y="1200112"/>
            <a:chExt cx="11279224" cy="4569559"/>
          </a:xfrm>
        </p:grpSpPr>
        <p:grpSp>
          <p:nvGrpSpPr>
            <p:cNvPr id="1431" name="Group 1430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1960" name="Group 195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129" name="Group 212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131" name="Group 213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33" name="Oval 213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34" name="Rectangle 213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32" name="Heart 213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30" name="TextBox 212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961" name="Group 196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123" name="Group 212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125" name="Group 212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27" name="Oval 212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28" name="Rectangle 212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26" name="TextBox 212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124" name="Picture 212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962" name="Group 196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117" name="Group 211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119" name="Group 211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21" name="Oval 212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22" name="Rectangle 212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20" name="TextBox 211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118" name="Picture 211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963" name="Group 196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109" name="Group 210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111" name="Group 211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15" name="Oval 21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16" name="Rectangle 21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112" name="Picture 211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113" name="Rounded Rectangle 211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14" name="Rounded Rectangle 211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10" name="TextBox 210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964" name="Group 196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100" name="Group 209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102" name="Group 210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07" name="Oval 210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08" name="Rectangle 210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03" name="Teardrop 210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04" name="Teardrop 210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05" name="Rounded Rectangle 210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06" name="Rounded Rectangle 210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01" name="TextBox 210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965" name="Group 196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083" name="Group 208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085" name="Group 208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98" name="Oval 209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99" name="Rectangle 209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086" name="Group 208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087" name="Group 208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092" name="Oval 209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93" name="Rectangle 209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94" name="Rectangle 209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095" name="Straight Connector 209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96" name="Straight Connector 209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97" name="Straight Connector 209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088" name="Straight Connector 208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89" name="Straight Connector 208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90" name="Straight Connector 208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91" name="Straight Connector 209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084" name="TextBox 208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966" name="Group 196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077" name="Group 207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079" name="Group 207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81" name="Oval 20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82" name="Rectangle 20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80" name="TextBox 207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078" name="Picture 207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967" name="Group 196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061" name="Group 206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075" name="Oval 207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76" name="Rectangle 207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062" name="Group 206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069" name="Oval 206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70" name="Rectangle 206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71" name="Rectangle 207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072" name="Straight Connector 207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073" name="Straight Connector 207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074" name="Straight Connector 207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063" name="Straight Connector 206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064" name="Picture 206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065" name="Straight Connector 206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066" name="Straight Connector 206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067" name="Straight Connector 206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068" name="TextBox 206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968" name="Group 196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054" name="Group 205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059" name="Oval 20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60" name="Rectangle 20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55" name="Lightning Bolt 205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56" name="TextBox 205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057" name="Oval 205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58" name="Oval 205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969" name="Group 196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046" name="Group 204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050" name="Group 204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052" name="Oval 205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53" name="Rectangle 205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51" name="TextBox 205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047" name="Picture 204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048" name="Rounded Rectangle 204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49" name="Rounded Rectangle 204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970" name="Group 196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040" name="Group 203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042" name="Group 204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044" name="Oval 204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45" name="Rectangle 204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43" name="TextBox 204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041" name="Picture 204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971" name="Group 197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032" name="Group 203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034" name="Group 203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38" name="Oval 203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39" name="Rectangle 203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035" name="Picture 203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036" name="Rounded Rectangle 203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37" name="Rounded Rectangle 203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33" name="TextBox 203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972" name="Group 197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023" name="Group 202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025" name="Group 202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30" name="Oval 202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31" name="Rectangle 203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26" name="Teardrop 202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27" name="Teardrop 202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28" name="Rounded Rectangle 202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29" name="Rounded Rectangle 202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24" name="TextBox 202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973" name="Group 197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006" name="Group 200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008" name="Group 200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21" name="Oval 202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22" name="Rectangle 202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009" name="Group 200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010" name="Group 200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015" name="Oval 201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16" name="Rectangle 201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17" name="Rectangle 201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018" name="Straight Connector 201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19" name="Straight Connector 201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20" name="Straight Connector 201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011" name="Straight Connector 201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12" name="Straight Connector 201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13" name="Straight Connector 201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14" name="Straight Connector 201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007" name="TextBox 200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974" name="Group 197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001" name="Group 200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004" name="Oval 200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05" name="Rectangle 200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02" name="Chord 200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03" name="TextBox 200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975" name="Group 197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985" name="Group 198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999" name="Oval 199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00" name="Rectangle 199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986" name="Group 198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993" name="Oval 199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94" name="Rectangle 199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95" name="Rectangle 199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996" name="Straight Connector 199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997" name="Straight Connector 199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998" name="Straight Connector 199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987" name="Straight Connector 198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988" name="Picture 198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989" name="Straight Connector 198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990" name="Straight Connector 198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991" name="Straight Connector 199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992" name="TextBox 199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976" name="Straight Connector 197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77" name="Straight Connector 197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78" name="Straight Connector 197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79" name="Straight Connector 197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0" name="Straight Connector 197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1" name="Straight Connector 198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2" name="Straight Connector 198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3" name="Straight Connector 198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984" name="Picture 198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432" name="Group 1431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1785" name="Group 178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954" name="Group 195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956" name="Group 195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58" name="Oval 195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59" name="Rectangle 195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57" name="Heart 195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955" name="TextBox 195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786" name="Group 178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948" name="Group 194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950" name="Group 194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52" name="Oval 195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53" name="Rectangle 195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51" name="TextBox 195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949" name="Picture 194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787" name="Group 178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942" name="Group 194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944" name="Group 194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46" name="Oval 194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47" name="Rectangle 194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45" name="TextBox 194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943" name="Picture 194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788" name="Group 178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934" name="Group 193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936" name="Group 193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40" name="Oval 193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41" name="Rectangle 194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937" name="Picture 193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938" name="Rounded Rectangle 193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39" name="Rounded Rectangle 193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935" name="TextBox 193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789" name="Group 178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925" name="Group 192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927" name="Group 192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32" name="Oval 19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33" name="Rectangle 19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28" name="Teardrop 192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29" name="Teardrop 192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30" name="Rounded Rectangle 192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31" name="Rounded Rectangle 193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926" name="TextBox 192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790" name="Group 178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908" name="Group 190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910" name="Group 190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23" name="Oval 192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24" name="Rectangle 192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911" name="Group 191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912" name="Group 191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917" name="Oval 191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918" name="Rectangle 191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919" name="Rectangle 191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920" name="Straight Connector 191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921" name="Straight Connector 192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922" name="Straight Connector 192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913" name="Straight Connector 191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914" name="Straight Connector 191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915" name="Straight Connector 191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916" name="Straight Connector 191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909" name="TextBox 190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791" name="Group 179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902" name="Group 190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904" name="Group 190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06" name="Oval 190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07" name="Rectangle 190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05" name="TextBox 190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903" name="Picture 190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792" name="Group 179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886" name="Group 188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900" name="Oval 189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01" name="Rectangle 190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887" name="Group 188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894" name="Oval 189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95" name="Rectangle 189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96" name="Rectangle 189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897" name="Straight Connector 189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98" name="Straight Connector 189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99" name="Straight Connector 189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888" name="Straight Connector 188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889" name="Picture 188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890" name="Straight Connector 188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91" name="Straight Connector 189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92" name="Straight Connector 189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893" name="TextBox 189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793" name="Group 179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879" name="Group 187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884" name="Oval 188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85" name="Rectangle 188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80" name="Lightning Bolt 187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81" name="TextBox 188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882" name="Oval 188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83" name="Oval 188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794" name="Group 179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871" name="Group 187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875" name="Group 187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877" name="Oval 187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78" name="Rectangle 187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876" name="TextBox 187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872" name="Picture 187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873" name="Rounded Rectangle 187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74" name="Rounded Rectangle 187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795" name="Group 179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865" name="Group 186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867" name="Group 186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869" name="Oval 186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70" name="Rectangle 186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868" name="TextBox 186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866" name="Picture 186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796" name="Group 179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857" name="Group 185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859" name="Group 185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863" name="Oval 18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64" name="Rectangle 18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860" name="Picture 185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861" name="Rounded Rectangle 186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62" name="Rounded Rectangle 186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58" name="TextBox 185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797" name="Group 179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848" name="Group 184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850" name="Group 184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855" name="Oval 185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56" name="Rectangle 185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851" name="Teardrop 185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52" name="Teardrop 185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53" name="Rounded Rectangle 185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54" name="Rounded Rectangle 185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49" name="TextBox 184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798" name="Group 179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831" name="Group 183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833" name="Group 183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846" name="Oval 184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47" name="Rectangle 184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834" name="Group 183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835" name="Group 183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840" name="Oval 183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841" name="Rectangle 184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842" name="Rectangle 184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843" name="Straight Connector 184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844" name="Straight Connector 184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845" name="Straight Connector 184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836" name="Straight Connector 183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837" name="Straight Connector 183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838" name="Straight Connector 183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839" name="Straight Connector 183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832" name="TextBox 183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799" name="Group 179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826" name="Group 182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829" name="Oval 182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30" name="Rectangle 182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27" name="Chord 182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28" name="TextBox 182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800" name="Group 179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810" name="Group 180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824" name="Oval 182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25" name="Rectangle 182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811" name="Group 181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818" name="Oval 181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19" name="Rectangle 181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20" name="Rectangle 181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821" name="Straight Connector 182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22" name="Straight Connector 182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23" name="Straight Connector 182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812" name="Straight Connector 181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813" name="Picture 181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814" name="Straight Connector 181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15" name="Straight Connector 181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16" name="Straight Connector 181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817" name="TextBox 181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801" name="Straight Connector 180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2" name="Straight Connector 180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3" name="Straight Connector 180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4" name="Straight Connector 180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5" name="Straight Connector 180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6" name="Straight Connector 180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7" name="Straight Connector 180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8" name="Straight Connector 180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809" name="Picture 180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433" name="Group 1432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1610" name="Group 160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779" name="Group 177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781" name="Group 178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83" name="Oval 178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84" name="Rectangle 178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82" name="Heart 178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80" name="TextBox 177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611" name="Group 161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773" name="Group 177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775" name="Group 177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77" name="Oval 177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78" name="Rectangle 177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76" name="TextBox 177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774" name="Picture 177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612" name="Group 161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767" name="Group 176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769" name="Group 176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71" name="Oval 177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72" name="Rectangle 177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70" name="TextBox 176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768" name="Picture 176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613" name="Group 161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759" name="Group 175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761" name="Group 176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65" name="Oval 176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66" name="Rectangle 176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762" name="Picture 176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763" name="Rounded Rectangle 176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64" name="Rounded Rectangle 176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60" name="TextBox 175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614" name="Group 161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750" name="Group 174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752" name="Group 175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57" name="Oval 17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58" name="Rectangle 17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53" name="Teardrop 175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54" name="Teardrop 175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55" name="Rounded Rectangle 175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56" name="Rounded Rectangle 175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51" name="TextBox 175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615" name="Group 161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733" name="Group 173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735" name="Group 173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48" name="Oval 174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49" name="Rectangle 174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736" name="Group 173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737" name="Group 173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742" name="Oval 174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743" name="Rectangle 174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744" name="Rectangle 174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745" name="Straight Connector 174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746" name="Straight Connector 174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747" name="Straight Connector 174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738" name="Straight Connector 173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739" name="Straight Connector 173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740" name="Straight Connector 173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741" name="Straight Connector 174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734" name="TextBox 173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616" name="Group 161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727" name="Group 172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729" name="Group 172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31" name="Oval 173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32" name="Rectangle 173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30" name="TextBox 172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728" name="Picture 172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617" name="Group 161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711" name="Group 171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725" name="Oval 172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26" name="Rectangle 172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712" name="Group 171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719" name="Oval 171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20" name="Rectangle 171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21" name="Rectangle 172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722" name="Straight Connector 172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23" name="Straight Connector 172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24" name="Straight Connector 172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713" name="Straight Connector 171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714" name="Picture 171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715" name="Straight Connector 171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716" name="Straight Connector 171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717" name="Straight Connector 171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718" name="TextBox 171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618" name="Group 161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704" name="Group 170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709" name="Oval 170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10" name="Rectangle 170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05" name="Lightning Bolt 170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06" name="TextBox 170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707" name="Oval 170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08" name="Oval 170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619" name="Group 161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696" name="Group 169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700" name="Group 169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702" name="Oval 170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03" name="Rectangle 170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01" name="TextBox 170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697" name="Picture 169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698" name="Rounded Rectangle 169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99" name="Rounded Rectangle 169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620" name="Group 161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690" name="Group 168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692" name="Group 169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694" name="Oval 169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95" name="Rectangle 169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93" name="TextBox 169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691" name="Picture 169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621" name="Group 162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682" name="Group 168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684" name="Group 168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88" name="Oval 168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89" name="Rectangle 168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685" name="Picture 168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686" name="Rounded Rectangle 168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87" name="Rounded Rectangle 168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83" name="TextBox 168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622" name="Group 162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673" name="Group 167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675" name="Group 167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80" name="Oval 167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81" name="Rectangle 168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76" name="Teardrop 167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77" name="Teardrop 167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78" name="Rounded Rectangle 167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79" name="Rounded Rectangle 167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74" name="TextBox 167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623" name="Group 162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656" name="Group 165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658" name="Group 165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71" name="Oval 167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72" name="Rectangle 167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659" name="Group 165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660" name="Group 165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665" name="Oval 166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666" name="Rectangle 166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667" name="Rectangle 166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668" name="Straight Connector 166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669" name="Straight Connector 166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670" name="Straight Connector 166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661" name="Straight Connector 166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662" name="Straight Connector 166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663" name="Straight Connector 166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664" name="Straight Connector 166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657" name="TextBox 165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624" name="Group 162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651" name="Group 165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654" name="Oval 165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55" name="Rectangle 165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52" name="Chord 165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53" name="TextBox 165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625" name="Group 162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635" name="Group 163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649" name="Oval 164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50" name="Rectangle 164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636" name="Group 163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643" name="Oval 164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44" name="Rectangle 164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45" name="Rectangle 164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646" name="Straight Connector 164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647" name="Straight Connector 164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648" name="Straight Connector 164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637" name="Straight Connector 163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638" name="Picture 163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639" name="Straight Connector 163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40" name="Straight Connector 163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41" name="Straight Connector 164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42" name="TextBox 164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626" name="Straight Connector 162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27" name="Straight Connector 162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28" name="Straight Connector 162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29" name="Straight Connector 162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0" name="Straight Connector 162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1" name="Straight Connector 163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2" name="Straight Connector 163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3" name="Straight Connector 163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634" name="Picture 163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434" name="Group 1433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1435" name="Group 143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604" name="Group 160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606" name="Group 160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08" name="Oval 160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09" name="Rectangle 160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07" name="Heart 160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05" name="TextBox 160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436" name="Group 143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598" name="Group 159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600" name="Group 159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02" name="Oval 160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03" name="Rectangle 160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01" name="TextBox 160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599" name="Picture 159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437" name="Group 143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592" name="Group 159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594" name="Group 159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96" name="Oval 159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97" name="Rectangle 159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95" name="TextBox 159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593" name="Picture 159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438" name="Group 143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584" name="Group 158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586" name="Group 158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90" name="Oval 158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91" name="Rectangle 159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587" name="Picture 158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588" name="Rounded Rectangle 158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9" name="Rounded Rectangle 158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85" name="TextBox 158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439" name="Group 143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575" name="Group 157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577" name="Group 157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82" name="Oval 158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83" name="Rectangle 158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78" name="Teardrop 157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79" name="Teardrop 157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0" name="Rounded Rectangle 157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1" name="Rounded Rectangle 158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76" name="TextBox 157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440" name="Group 143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558" name="Group 155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560" name="Group 155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73" name="Oval 157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74" name="Rectangle 157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561" name="Group 156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562" name="Group 156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567" name="Oval 156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568" name="Rectangle 156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569" name="Rectangle 156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570" name="Straight Connector 156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571" name="Straight Connector 157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572" name="Straight Connector 157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563" name="Straight Connector 156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564" name="Straight Connector 156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565" name="Straight Connector 156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566" name="Straight Connector 156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559" name="TextBox 155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441" name="Group 144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552" name="Group 155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554" name="Group 155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56" name="Oval 15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57" name="Rectangle 15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55" name="TextBox 155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553" name="Picture 155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442" name="Group 144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536" name="Group 153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550" name="Oval 154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51" name="Rectangle 155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537" name="Group 153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544" name="Oval 154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45" name="Rectangle 154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46" name="Rectangle 154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547" name="Straight Connector 154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548" name="Straight Connector 154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549" name="Straight Connector 154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538" name="Straight Connector 153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539" name="Picture 153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540" name="Straight Connector 153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41" name="Straight Connector 154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42" name="Straight Connector 154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543" name="TextBox 154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443" name="Group 144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529" name="Group 152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534" name="Oval 153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35" name="Rectangle 153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30" name="Lightning Bolt 152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31" name="TextBox 153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532" name="Oval 153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33" name="Oval 153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444" name="Group 144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521" name="Group 152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525" name="Group 152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527" name="Oval 152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28" name="Rectangle 152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26" name="TextBox 152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522" name="Picture 152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523" name="Rounded Rectangle 152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24" name="Rounded Rectangle 152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445" name="Group 144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515" name="Group 151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517" name="Group 151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519" name="Oval 151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20" name="Rectangle 151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18" name="TextBox 151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516" name="Picture 151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446" name="Group 144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507" name="Group 150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509" name="Group 150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13" name="Oval 151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14" name="Rectangle 151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510" name="Picture 150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511" name="Rounded Rectangle 151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12" name="Rounded Rectangle 151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08" name="TextBox 150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447" name="Group 144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498" name="Group 149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500" name="Group 149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05" name="Oval 150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06" name="Rectangle 150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01" name="Teardrop 150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2" name="Teardrop 150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3" name="Rounded Rectangle 150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4" name="Rounded Rectangle 150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99" name="TextBox 149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448" name="Group 144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481" name="Group 148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483" name="Group 148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96" name="Oval 149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97" name="Rectangle 149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484" name="Group 148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485" name="Group 148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490" name="Oval 148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491" name="Rectangle 149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492" name="Rectangle 149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493" name="Straight Connector 149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494" name="Straight Connector 149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495" name="Straight Connector 149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486" name="Straight Connector 148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87" name="Straight Connector 148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88" name="Straight Connector 148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89" name="Straight Connector 148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482" name="TextBox 148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449" name="Group 144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476" name="Group 147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479" name="Oval 147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80" name="Rectangle 147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77" name="Chord 147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478" name="TextBox 147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450" name="Group 144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460" name="Group 145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474" name="Oval 147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75" name="Rectangle 147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461" name="Group 146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468" name="Oval 14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69" name="Rectangle 14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70" name="Rectangle 14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471" name="Straight Connector 14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472" name="Straight Connector 14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473" name="Straight Connector 14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462" name="Straight Connector 146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463" name="Picture 146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464" name="Straight Connector 146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465" name="Straight Connector 146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466" name="Straight Connector 146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467" name="TextBox 146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451" name="Straight Connector 145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2" name="Straight Connector 145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3" name="Straight Connector 145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4" name="Straight Connector 145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5" name="Straight Connector 145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6" name="Straight Connector 145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7" name="Straight Connector 145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8" name="Straight Connector 145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59" name="Picture 145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grpSp>
        <p:nvGrpSpPr>
          <p:cNvPr id="2135" name="Group 2134"/>
          <p:cNvGrpSpPr/>
          <p:nvPr/>
        </p:nvGrpSpPr>
        <p:grpSpPr>
          <a:xfrm>
            <a:off x="6144901" y="3444434"/>
            <a:ext cx="5523268" cy="2083415"/>
            <a:chOff x="572732" y="1200112"/>
            <a:chExt cx="11279224" cy="4569559"/>
          </a:xfrm>
        </p:grpSpPr>
        <p:grpSp>
          <p:nvGrpSpPr>
            <p:cNvPr id="2136" name="Group 2135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2665" name="Group 266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834" name="Group 283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836" name="Group 283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38" name="Oval 283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39" name="Rectangle 283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37" name="Heart 283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35" name="TextBox 283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666" name="Group 266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828" name="Group 282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830" name="Group 282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32" name="Oval 28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33" name="Rectangle 28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31" name="TextBox 283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829" name="Picture 282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667" name="Group 266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822" name="Group 282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824" name="Group 282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26" name="Oval 282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27" name="Rectangle 282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25" name="TextBox 282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823" name="Picture 282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668" name="Group 266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814" name="Group 281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816" name="Group 281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20" name="Oval 281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21" name="Rectangle 282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817" name="Picture 281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818" name="Rounded Rectangle 281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19" name="Rounded Rectangle 281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15" name="TextBox 281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669" name="Group 266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805" name="Group 280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807" name="Group 280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12" name="Oval 281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13" name="Rectangle 281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08" name="Teardrop 280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09" name="Teardrop 280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10" name="Rounded Rectangle 280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11" name="Rounded Rectangle 281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06" name="TextBox 280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670" name="Group 266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788" name="Group 278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790" name="Group 278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03" name="Oval 280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04" name="Rectangle 280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791" name="Group 279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792" name="Group 279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797" name="Oval 279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98" name="Rectangle 279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99" name="Rectangle 279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800" name="Straight Connector 279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801" name="Straight Connector 280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802" name="Straight Connector 280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793" name="Straight Connector 279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94" name="Straight Connector 279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95" name="Straight Connector 279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96" name="Straight Connector 279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789" name="TextBox 278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671" name="Group 267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782" name="Group 278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784" name="Group 278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86" name="Oval 278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87" name="Rectangle 278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85" name="TextBox 278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783" name="Picture 278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672" name="Group 267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766" name="Group 276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780" name="Oval 277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81" name="Rectangle 278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767" name="Group 276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774" name="Oval 277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75" name="Rectangle 277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76" name="Rectangle 277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777" name="Straight Connector 277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78" name="Straight Connector 277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79" name="Straight Connector 277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768" name="Straight Connector 276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769" name="Picture 276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770" name="Straight Connector 276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771" name="Straight Connector 277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772" name="Straight Connector 277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773" name="TextBox 277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673" name="Group 267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759" name="Group 275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64" name="Oval 276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65" name="Rectangle 276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60" name="Lightning Bolt 275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61" name="TextBox 276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762" name="Oval 276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63" name="Oval 276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674" name="Group 267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751" name="Group 275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755" name="Group 275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757" name="Oval 27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58" name="Rectangle 27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56" name="TextBox 275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752" name="Picture 275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753" name="Rounded Rectangle 275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54" name="Rounded Rectangle 275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675" name="Group 267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745" name="Group 274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747" name="Group 274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749" name="Oval 274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50" name="Rectangle 274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48" name="TextBox 274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746" name="Picture 274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676" name="Group 267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737" name="Group 273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739" name="Group 273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43" name="Oval 274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44" name="Rectangle 274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740" name="Picture 273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741" name="Rounded Rectangle 274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42" name="Rounded Rectangle 274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38" name="TextBox 273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677" name="Group 267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728" name="Group 272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730" name="Group 272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35" name="Oval 273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36" name="Rectangle 273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31" name="Teardrop 273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32" name="Teardrop 273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33" name="Rounded Rectangle 273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34" name="Rounded Rectangle 273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29" name="TextBox 272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678" name="Group 267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711" name="Group 271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713" name="Group 271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26" name="Oval 272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27" name="Rectangle 272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714" name="Group 271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715" name="Group 271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720" name="Oval 271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21" name="Rectangle 272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22" name="Rectangle 272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723" name="Straight Connector 272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724" name="Straight Connector 272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725" name="Straight Connector 272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716" name="Straight Connector 271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17" name="Straight Connector 271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18" name="Straight Connector 271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19" name="Straight Connector 271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712" name="TextBox 271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679" name="Group 267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706" name="Group 270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09" name="Oval 270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10" name="Rectangle 270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07" name="Chord 270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08" name="TextBox 270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680" name="Group 267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690" name="Group 268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704" name="Oval 270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05" name="Rectangle 270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691" name="Group 269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698" name="Oval 269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99" name="Rectangle 269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00" name="Rectangle 269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701" name="Straight Connector 270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02" name="Straight Connector 270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03" name="Straight Connector 270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692" name="Straight Connector 269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693" name="Picture 269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694" name="Straight Connector 269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95" name="Straight Connector 269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96" name="Straight Connector 269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697" name="TextBox 269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681" name="Straight Connector 268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2" name="Straight Connector 268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3" name="Straight Connector 268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4" name="Straight Connector 268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5" name="Straight Connector 268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6" name="Straight Connector 268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7" name="Straight Connector 268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8" name="Straight Connector 268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689" name="Picture 268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137" name="Group 2136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2490" name="Group 248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659" name="Group 265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661" name="Group 266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63" name="Oval 26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64" name="Rectangle 26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62" name="Heart 266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60" name="TextBox 265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491" name="Group 249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653" name="Group 265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655" name="Group 265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57" name="Oval 26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58" name="Rectangle 26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56" name="TextBox 265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654" name="Picture 265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492" name="Group 249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647" name="Group 264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649" name="Group 264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51" name="Oval 265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52" name="Rectangle 265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50" name="TextBox 264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648" name="Picture 264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493" name="Group 249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639" name="Group 263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641" name="Group 264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45" name="Oval 264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46" name="Rectangle 264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642" name="Picture 264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643" name="Rounded Rectangle 264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44" name="Rounded Rectangle 264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40" name="TextBox 263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494" name="Group 249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630" name="Group 262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632" name="Group 263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37" name="Oval 263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38" name="Rectangle 263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33" name="Teardrop 263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4" name="Teardrop 263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5" name="Rounded Rectangle 263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6" name="Rounded Rectangle 263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31" name="TextBox 263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495" name="Group 249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613" name="Group 261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615" name="Group 261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28" name="Oval 262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29" name="Rectangle 262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616" name="Group 261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617" name="Group 261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622" name="Oval 262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623" name="Rectangle 262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624" name="Rectangle 262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625" name="Straight Connector 262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626" name="Straight Connector 262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627" name="Straight Connector 262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618" name="Straight Connector 261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619" name="Straight Connector 261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620" name="Straight Connector 261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621" name="Straight Connector 262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614" name="TextBox 261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496" name="Group 249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607" name="Group 260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609" name="Group 260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11" name="Oval 261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12" name="Rectangle 261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10" name="TextBox 260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608" name="Picture 260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497" name="Group 249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591" name="Group 259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605" name="Oval 260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06" name="Rectangle 260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592" name="Group 259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599" name="Oval 259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00" name="Rectangle 259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01" name="Rectangle 260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602" name="Straight Connector 260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03" name="Straight Connector 260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04" name="Straight Connector 260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593" name="Straight Connector 259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594" name="Picture 259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595" name="Straight Connector 259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96" name="Straight Connector 259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97" name="Straight Connector 259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598" name="TextBox 259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498" name="Group 249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584" name="Group 258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589" name="Oval 258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90" name="Rectangle 258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85" name="Lightning Bolt 258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86" name="TextBox 258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587" name="Oval 258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88" name="Oval 258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499" name="Group 249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576" name="Group 257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580" name="Group 257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582" name="Oval 258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83" name="Rectangle 258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581" name="TextBox 258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577" name="Picture 257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578" name="Rounded Rectangle 257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79" name="Rounded Rectangle 257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500" name="Group 249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570" name="Group 256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572" name="Group 257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574" name="Oval 257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75" name="Rectangle 257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573" name="TextBox 257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571" name="Picture 257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501" name="Group 250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562" name="Group 256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564" name="Group 256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568" name="Oval 256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69" name="Rectangle 256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565" name="Picture 256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566" name="Rounded Rectangle 256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67" name="Rounded Rectangle 256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63" name="TextBox 256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502" name="Group 250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553" name="Group 255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555" name="Group 255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560" name="Oval 255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61" name="Rectangle 256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556" name="Teardrop 255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57" name="Teardrop 255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58" name="Rounded Rectangle 255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59" name="Rounded Rectangle 255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54" name="TextBox 255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503" name="Group 250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536" name="Group 253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538" name="Group 253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551" name="Oval 255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52" name="Rectangle 255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539" name="Group 253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540" name="Group 253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545" name="Oval 254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546" name="Rectangle 254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547" name="Rectangle 254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548" name="Straight Connector 254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549" name="Straight Connector 254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550" name="Straight Connector 254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541" name="Straight Connector 254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542" name="Straight Connector 254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543" name="Straight Connector 254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544" name="Straight Connector 254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537" name="TextBox 253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504" name="Group 250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531" name="Group 253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534" name="Oval 253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35" name="Rectangle 253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32" name="Chord 253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33" name="TextBox 253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505" name="Group 250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515" name="Group 251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529" name="Oval 252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30" name="Rectangle 252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516" name="Group 251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523" name="Oval 252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24" name="Rectangle 252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25" name="Rectangle 252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526" name="Straight Connector 252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527" name="Straight Connector 252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528" name="Straight Connector 252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517" name="Straight Connector 251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518" name="Picture 251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519" name="Straight Connector 251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20" name="Straight Connector 251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21" name="Straight Connector 252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522" name="TextBox 252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506" name="Straight Connector 250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07" name="Straight Connector 250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08" name="Straight Connector 250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09" name="Straight Connector 250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0" name="Straight Connector 250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1" name="Straight Connector 251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2" name="Straight Connector 251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3" name="Straight Connector 251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514" name="Picture 251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138" name="Group 2137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2315" name="Group 231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484" name="Group 248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486" name="Group 248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88" name="Oval 248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89" name="Rectangle 248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87" name="Heart 248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85" name="TextBox 248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316" name="Group 231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478" name="Group 247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480" name="Group 247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82" name="Oval 248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83" name="Rectangle 248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81" name="TextBox 248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479" name="Picture 247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317" name="Group 231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472" name="Group 247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474" name="Group 247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76" name="Oval 247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77" name="Rectangle 247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75" name="TextBox 247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473" name="Picture 247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318" name="Group 231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464" name="Group 246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466" name="Group 246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70" name="Oval 246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71" name="Rectangle 247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467" name="Picture 246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468" name="Rounded Rectangle 246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69" name="Rounded Rectangle 246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65" name="TextBox 246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319" name="Group 231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455" name="Group 245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457" name="Group 245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62" name="Oval 24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63" name="Rectangle 24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58" name="Teardrop 245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59" name="Teardrop 245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60" name="Rounded Rectangle 245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61" name="Rounded Rectangle 246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56" name="TextBox 245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320" name="Group 231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438" name="Group 243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440" name="Group 243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53" name="Oval 245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54" name="Rectangle 245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441" name="Group 244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442" name="Group 244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447" name="Oval 244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448" name="Rectangle 244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449" name="Rectangle 244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450" name="Straight Connector 244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451" name="Straight Connector 245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452" name="Straight Connector 245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443" name="Straight Connector 244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44" name="Straight Connector 244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45" name="Straight Connector 244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46" name="Straight Connector 244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439" name="TextBox 243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321" name="Group 232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432" name="Group 243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434" name="Group 243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36" name="Oval 243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37" name="Rectangle 243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35" name="TextBox 243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433" name="Picture 243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322" name="Group 232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416" name="Group 241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430" name="Oval 242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31" name="Rectangle 243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417" name="Group 241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424" name="Oval 242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25" name="Rectangle 242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26" name="Rectangle 242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427" name="Straight Connector 242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428" name="Straight Connector 242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429" name="Straight Connector 242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418" name="Straight Connector 241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419" name="Picture 241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420" name="Straight Connector 241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21" name="Straight Connector 242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22" name="Straight Connector 242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423" name="TextBox 242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323" name="Group 232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409" name="Group 240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414" name="Oval 241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15" name="Rectangle 241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10" name="Lightning Bolt 240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11" name="TextBox 241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412" name="Oval 241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13" name="Oval 241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324" name="Group 232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401" name="Group 240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405" name="Group 240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407" name="Oval 240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08" name="Rectangle 240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06" name="TextBox 240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402" name="Picture 240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403" name="Rounded Rectangle 240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04" name="Rounded Rectangle 240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325" name="Group 232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395" name="Group 239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397" name="Group 239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399" name="Oval 239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00" name="Rectangle 239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98" name="TextBox 239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396" name="Picture 239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326" name="Group 232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387" name="Group 238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389" name="Group 238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93" name="Oval 239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94" name="Rectangle 239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390" name="Picture 238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391" name="Rounded Rectangle 239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92" name="Rounded Rectangle 239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88" name="TextBox 238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327" name="Group 232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378" name="Group 237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380" name="Group 237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85" name="Oval 238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86" name="Rectangle 238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81" name="Teardrop 238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82" name="Teardrop 238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83" name="Rounded Rectangle 238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84" name="Rounded Rectangle 238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79" name="TextBox 237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328" name="Group 232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361" name="Group 236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363" name="Group 236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76" name="Oval 237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77" name="Rectangle 237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364" name="Group 236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365" name="Group 236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370" name="Oval 236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371" name="Rectangle 237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372" name="Rectangle 237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373" name="Straight Connector 237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374" name="Straight Connector 237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375" name="Straight Connector 237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366" name="Straight Connector 236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367" name="Straight Connector 236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368" name="Straight Connector 236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369" name="Straight Connector 236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362" name="TextBox 236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329" name="Group 232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356" name="Group 235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359" name="Oval 23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60" name="Rectangle 23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57" name="Chord 235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358" name="TextBox 235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330" name="Group 232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340" name="Group 233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354" name="Oval 235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55" name="Rectangle 235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341" name="Group 234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348" name="Oval 234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49" name="Rectangle 234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50" name="Rectangle 234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351" name="Straight Connector 235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52" name="Straight Connector 235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53" name="Straight Connector 235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342" name="Straight Connector 234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343" name="Picture 234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344" name="Straight Connector 234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345" name="Straight Connector 234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346" name="Straight Connector 234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347" name="TextBox 234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331" name="Straight Connector 233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2" name="Straight Connector 233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3" name="Straight Connector 233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4" name="Straight Connector 233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5" name="Straight Connector 233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6" name="Straight Connector 233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7" name="Straight Connector 233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8" name="Straight Connector 233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39" name="Picture 233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139" name="Group 2138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2140" name="Group 213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309" name="Group 230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311" name="Group 231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13" name="Oval 231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14" name="Rectangle 231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12" name="Heart 231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10" name="TextBox 230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141" name="Group 214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303" name="Group 230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305" name="Group 230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07" name="Oval 230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08" name="Rectangle 230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06" name="TextBox 230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304" name="Picture 230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142" name="Group 214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297" name="Group 229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299" name="Group 229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01" name="Oval 230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02" name="Rectangle 230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00" name="TextBox 229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298" name="Picture 229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143" name="Group 214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289" name="Group 228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291" name="Group 229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95" name="Oval 229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96" name="Rectangle 229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292" name="Picture 229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293" name="Rounded Rectangle 229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94" name="Rounded Rectangle 229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90" name="TextBox 228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144" name="Group 214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280" name="Group 227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282" name="Group 228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87" name="Oval 22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88" name="Rectangle 22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83" name="Teardrop 228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84" name="Teardrop 228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85" name="Rounded Rectangle 228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86" name="Rounded Rectangle 228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81" name="TextBox 228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145" name="Group 214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263" name="Group 226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265" name="Group 226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78" name="Oval 227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79" name="Rectangle 227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266" name="Group 226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267" name="Group 226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272" name="Oval 227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273" name="Rectangle 227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274" name="Rectangle 227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275" name="Straight Connector 227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276" name="Straight Connector 227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277" name="Straight Connector 227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268" name="Straight Connector 226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269" name="Straight Connector 226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270" name="Straight Connector 226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271" name="Straight Connector 227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264" name="TextBox 226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146" name="Group 214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257" name="Group 225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259" name="Group 225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61" name="Oval 226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62" name="Rectangle 226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60" name="TextBox 225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258" name="Picture 225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147" name="Group 214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241" name="Group 224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255" name="Oval 225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56" name="Rectangle 225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242" name="Group 224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249" name="Oval 224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50" name="Rectangle 224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51" name="Rectangle 225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252" name="Straight Connector 225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253" name="Straight Connector 225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254" name="Straight Connector 225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243" name="Straight Connector 224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244" name="Picture 224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245" name="Straight Connector 224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46" name="Straight Connector 224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47" name="Straight Connector 224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248" name="TextBox 224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148" name="Group 214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234" name="Group 223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239" name="Oval 223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40" name="Rectangle 223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35" name="Lightning Bolt 223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36" name="TextBox 223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237" name="Oval 223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38" name="Oval 223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149" name="Group 214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226" name="Group 222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230" name="Group 222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232" name="Oval 22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33" name="Rectangle 22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31" name="TextBox 223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227" name="Picture 222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228" name="Rounded Rectangle 222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29" name="Rounded Rectangle 222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150" name="Group 214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220" name="Group 221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222" name="Group 222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224" name="Oval 222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25" name="Rectangle 222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23" name="TextBox 222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221" name="Picture 222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151" name="Group 215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212" name="Group 221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214" name="Group 221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18" name="Oval 221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19" name="Rectangle 221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215" name="Picture 221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216" name="Rounded Rectangle 221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17" name="Rounded Rectangle 221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13" name="TextBox 221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152" name="Group 215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203" name="Group 220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205" name="Group 220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10" name="Oval 220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11" name="Rectangle 221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06" name="Teardrop 220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07" name="Teardrop 220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08" name="Rounded Rectangle 220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09" name="Rounded Rectangle 220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04" name="TextBox 220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153" name="Group 215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186" name="Group 218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188" name="Group 218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01" name="Oval 220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02" name="Rectangle 220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189" name="Group 218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190" name="Group 218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195" name="Oval 219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196" name="Rectangle 219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197" name="Rectangle 219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198" name="Straight Connector 219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199" name="Straight Connector 219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200" name="Straight Connector 219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191" name="Straight Connector 219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192" name="Straight Connector 219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193" name="Straight Connector 219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194" name="Straight Connector 219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187" name="TextBox 218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154" name="Group 215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181" name="Group 218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184" name="Oval 218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85" name="Rectangle 218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82" name="Chord 218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183" name="TextBox 218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155" name="Group 215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165" name="Group 216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179" name="Oval 217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80" name="Rectangle 217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166" name="Group 216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173" name="Oval 217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74" name="Rectangle 217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75" name="Rectangle 217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176" name="Straight Connector 217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177" name="Straight Connector 217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178" name="Straight Connector 217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167" name="Straight Connector 216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168" name="Picture 216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169" name="Straight Connector 216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170" name="Straight Connector 216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171" name="Straight Connector 217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172" name="TextBox 217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156" name="Straight Connector 215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7" name="Straight Connector 215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8" name="Straight Connector 215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9" name="Straight Connector 215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0" name="Straight Connector 215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1" name="Straight Connector 216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2" name="Straight Connector 216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3" name="Straight Connector 216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164" name="Picture 216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grpSp>
        <p:nvGrpSpPr>
          <p:cNvPr id="2840" name="Group 2839"/>
          <p:cNvGrpSpPr/>
          <p:nvPr/>
        </p:nvGrpSpPr>
        <p:grpSpPr>
          <a:xfrm>
            <a:off x="6144901" y="1158550"/>
            <a:ext cx="5523268" cy="2083415"/>
            <a:chOff x="572732" y="1200112"/>
            <a:chExt cx="11279224" cy="4569559"/>
          </a:xfrm>
        </p:grpSpPr>
        <p:grpSp>
          <p:nvGrpSpPr>
            <p:cNvPr id="2841" name="Group 2840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3370" name="Group 336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539" name="Group 353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541" name="Group 354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43" name="Oval 354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44" name="Rectangle 354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42" name="Heart 354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40" name="TextBox 353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3371" name="Group 337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533" name="Group 353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535" name="Group 353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37" name="Oval 353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38" name="Rectangle 353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36" name="TextBox 353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534" name="Picture 353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3372" name="Group 337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527" name="Group 352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529" name="Group 352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31" name="Oval 353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32" name="Rectangle 353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30" name="TextBox 352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528" name="Picture 352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3373" name="Group 337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3519" name="Group 351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521" name="Group 352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25" name="Oval 352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26" name="Rectangle 352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522" name="Picture 352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523" name="Rounded Rectangle 352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24" name="Rounded Rectangle 352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20" name="TextBox 351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374" name="Group 337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3510" name="Group 350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512" name="Group 351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17" name="Oval 351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18" name="Rectangle 351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13" name="Teardrop 351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14" name="Teardrop 351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15" name="Rounded Rectangle 351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16" name="Rounded Rectangle 351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11" name="TextBox 351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375" name="Group 337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3493" name="Group 349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495" name="Group 349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08" name="Oval 350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09" name="Rectangle 350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496" name="Group 349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497" name="Group 349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502" name="Oval 350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503" name="Rectangle 350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504" name="Rectangle 350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505" name="Straight Connector 350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506" name="Straight Connector 350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507" name="Straight Connector 350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498" name="Straight Connector 349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99" name="Straight Connector 349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500" name="Straight Connector 349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501" name="Straight Connector 350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494" name="TextBox 349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376" name="Group 337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487" name="Group 348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3489" name="Group 348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91" name="Oval 349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92" name="Rectangle 349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90" name="TextBox 348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3488" name="Picture 348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3377" name="Group 337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3471" name="Group 347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85" name="Oval 348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6" name="Rectangle 348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472" name="Group 347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479" name="Oval 347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0" name="Rectangle 347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1" name="Rectangle 348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482" name="Straight Connector 348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83" name="Straight Connector 348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84" name="Straight Connector 348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473" name="Straight Connector 347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474" name="Picture 347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475" name="Straight Connector 347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76" name="Straight Connector 347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77" name="Straight Connector 347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478" name="TextBox 347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3378" name="Group 337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3464" name="Group 346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469" name="Oval 346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70" name="Rectangle 346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65" name="Lightning Bolt 346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66" name="TextBox 346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3467" name="Oval 346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68" name="Oval 346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379" name="Group 337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3456" name="Group 345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3460" name="Group 345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462" name="Oval 34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63" name="Rectangle 34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61" name="TextBox 346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457" name="Picture 345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3458" name="Rounded Rectangle 345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59" name="Rounded Rectangle 345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380" name="Group 337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3450" name="Group 344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3452" name="Group 345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454" name="Oval 345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55" name="Rectangle 345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53" name="TextBox 345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451" name="Picture 345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3381" name="Group 338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3442" name="Group 344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444" name="Group 344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48" name="Oval 344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49" name="Rectangle 344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445" name="Picture 344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446" name="Rounded Rectangle 344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47" name="Rounded Rectangle 344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43" name="TextBox 344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382" name="Group 338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3433" name="Group 343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435" name="Group 343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40" name="Oval 343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41" name="Rectangle 344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36" name="Teardrop 343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37" name="Teardrop 343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38" name="Rounded Rectangle 343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39" name="Rounded Rectangle 343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34" name="TextBox 343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383" name="Group 338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3416" name="Group 341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418" name="Group 341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31" name="Oval 343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32" name="Rectangle 343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419" name="Group 341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420" name="Group 341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425" name="Oval 342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426" name="Rectangle 342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427" name="Rectangle 342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428" name="Straight Connector 342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429" name="Straight Connector 342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430" name="Straight Connector 342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421" name="Straight Connector 342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22" name="Straight Connector 342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23" name="Straight Connector 342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24" name="Straight Connector 342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417" name="TextBox 341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384" name="Group 338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3411" name="Group 341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414" name="Oval 341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15" name="Rectangle 341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12" name="Chord 341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13" name="TextBox 341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3385" name="Group 338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3395" name="Group 339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09" name="Oval 340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10" name="Rectangle 340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396" name="Group 339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403" name="Oval 340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04" name="Rectangle 340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05" name="Rectangle 340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406" name="Straight Connector 340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07" name="Straight Connector 340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08" name="Straight Connector 340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397" name="Straight Connector 339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398" name="Picture 339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399" name="Straight Connector 339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00" name="Straight Connector 339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01" name="Straight Connector 340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402" name="TextBox 340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3386" name="Straight Connector 338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7" name="Straight Connector 338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8" name="Straight Connector 338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9" name="Straight Connector 338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0" name="Straight Connector 338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1" name="Straight Connector 339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2" name="Straight Connector 339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3" name="Straight Connector 339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394" name="Picture 339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842" name="Group 2841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3195" name="Group 319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364" name="Group 336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366" name="Group 336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68" name="Oval 336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69" name="Rectangle 336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67" name="Heart 336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365" name="TextBox 336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3196" name="Group 319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358" name="Group 335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360" name="Group 335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62" name="Oval 33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63" name="Rectangle 33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61" name="TextBox 336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359" name="Picture 335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3197" name="Group 319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352" name="Group 335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354" name="Group 335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56" name="Oval 33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57" name="Rectangle 33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55" name="TextBox 335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353" name="Picture 335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3198" name="Group 319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3344" name="Group 334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346" name="Group 334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50" name="Oval 334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51" name="Rectangle 335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347" name="Picture 334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348" name="Rounded Rectangle 334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9" name="Rounded Rectangle 334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345" name="TextBox 334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199" name="Group 319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3335" name="Group 333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337" name="Group 333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42" name="Oval 334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43" name="Rectangle 334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38" name="Teardrop 333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39" name="Teardrop 333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0" name="Rounded Rectangle 333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1" name="Rounded Rectangle 334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336" name="TextBox 333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200" name="Group 319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3318" name="Group 331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320" name="Group 331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33" name="Oval 333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34" name="Rectangle 333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321" name="Group 332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322" name="Group 332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327" name="Oval 332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328" name="Rectangle 332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329" name="Rectangle 332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330" name="Straight Connector 332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331" name="Straight Connector 333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332" name="Straight Connector 333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323" name="Straight Connector 332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24" name="Straight Connector 332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25" name="Straight Connector 332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26" name="Straight Connector 332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319" name="TextBox 331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201" name="Group 320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312" name="Group 331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3314" name="Group 331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16" name="Oval 331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17" name="Rectangle 331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15" name="TextBox 331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3313" name="Picture 331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3202" name="Group 320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3296" name="Group 329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310" name="Oval 330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11" name="Rectangle 331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297" name="Group 329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304" name="Oval 330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05" name="Rectangle 330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06" name="Rectangle 330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307" name="Straight Connector 330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308" name="Straight Connector 330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309" name="Straight Connector 330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298" name="Straight Connector 329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299" name="Picture 329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300" name="Straight Connector 329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301" name="Straight Connector 330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302" name="Straight Connector 330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303" name="TextBox 330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3203" name="Group 320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3289" name="Group 328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294" name="Oval 329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95" name="Rectangle 329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90" name="Lightning Bolt 328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91" name="TextBox 329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3292" name="Oval 329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93" name="Oval 329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04" name="Group 320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3281" name="Group 328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3285" name="Group 328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287" name="Oval 32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88" name="Rectangle 32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286" name="TextBox 328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282" name="Picture 328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3283" name="Rounded Rectangle 328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84" name="Rounded Rectangle 328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05" name="Group 320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3275" name="Group 327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3277" name="Group 327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279" name="Oval 327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80" name="Rectangle 327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278" name="TextBox 327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276" name="Picture 327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3206" name="Group 320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3267" name="Group 326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269" name="Group 326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273" name="Oval 327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74" name="Rectangle 327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270" name="Picture 326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271" name="Rounded Rectangle 327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72" name="Rounded Rectangle 327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68" name="TextBox 326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207" name="Group 320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3258" name="Group 325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260" name="Group 325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265" name="Oval 326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66" name="Rectangle 326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261" name="Teardrop 326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62" name="Teardrop 326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63" name="Rounded Rectangle 326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64" name="Rounded Rectangle 326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59" name="TextBox 325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208" name="Group 320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3241" name="Group 324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243" name="Group 324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256" name="Oval 32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57" name="Rectangle 32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244" name="Group 324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245" name="Group 324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250" name="Oval 324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251" name="Rectangle 325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252" name="Rectangle 325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253" name="Straight Connector 325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254" name="Straight Connector 325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255" name="Straight Connector 325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246" name="Straight Connector 324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47" name="Straight Connector 324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48" name="Straight Connector 324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49" name="Straight Connector 324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242" name="TextBox 324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209" name="Group 320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3236" name="Group 323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239" name="Oval 323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40" name="Rectangle 323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37" name="Chord 323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38" name="TextBox 323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3210" name="Group 320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3220" name="Group 321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234" name="Oval 323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35" name="Rectangle 323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221" name="Group 322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228" name="Oval 322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29" name="Rectangle 322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30" name="Rectangle 322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231" name="Straight Connector 323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232" name="Straight Connector 323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233" name="Straight Connector 323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222" name="Straight Connector 322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223" name="Picture 322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224" name="Straight Connector 322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225" name="Straight Connector 322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226" name="Straight Connector 322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227" name="TextBox 322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3211" name="Straight Connector 321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2" name="Straight Connector 321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3" name="Straight Connector 321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4" name="Straight Connector 321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5" name="Straight Connector 321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6" name="Straight Connector 321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7" name="Straight Connector 321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8" name="Straight Connector 321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219" name="Picture 321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843" name="Group 2842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3020" name="Group 301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189" name="Group 318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191" name="Group 319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93" name="Oval 319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94" name="Rectangle 319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92" name="Heart 319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90" name="TextBox 318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3021" name="Group 302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183" name="Group 318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185" name="Group 318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87" name="Oval 31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88" name="Rectangle 31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86" name="TextBox 318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184" name="Picture 318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3022" name="Group 302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177" name="Group 317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179" name="Group 317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81" name="Oval 31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82" name="Rectangle 31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80" name="TextBox 317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178" name="Picture 317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3023" name="Group 302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3169" name="Group 316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171" name="Group 317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75" name="Oval 317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76" name="Rectangle 317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172" name="Picture 317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173" name="Rounded Rectangle 317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74" name="Rounded Rectangle 317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70" name="TextBox 316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024" name="Group 302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3160" name="Group 315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162" name="Group 316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67" name="Oval 316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68" name="Rectangle 316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63" name="Teardrop 316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64" name="Teardrop 316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65" name="Rounded Rectangle 316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66" name="Rounded Rectangle 316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61" name="TextBox 316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025" name="Group 302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3143" name="Group 314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145" name="Group 314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58" name="Oval 315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59" name="Rectangle 315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146" name="Group 314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147" name="Group 314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152" name="Oval 315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153" name="Rectangle 315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154" name="Rectangle 315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155" name="Straight Connector 315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156" name="Straight Connector 315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157" name="Straight Connector 315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148" name="Straight Connector 314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149" name="Straight Connector 314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150" name="Straight Connector 314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151" name="Straight Connector 315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144" name="TextBox 314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026" name="Group 302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137" name="Group 313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3139" name="Group 313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41" name="Oval 314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42" name="Rectangle 314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40" name="TextBox 313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3138" name="Picture 313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3027" name="Group 302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3121" name="Group 312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135" name="Oval 313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36" name="Rectangle 313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122" name="Group 312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129" name="Oval 312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30" name="Rectangle 312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31" name="Rectangle 313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132" name="Straight Connector 313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33" name="Straight Connector 313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34" name="Straight Connector 313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123" name="Straight Connector 312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124" name="Picture 312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125" name="Straight Connector 312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26" name="Straight Connector 312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27" name="Straight Connector 312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128" name="TextBox 312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3028" name="Group 302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3114" name="Group 311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119" name="Oval 311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20" name="Rectangle 311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15" name="Lightning Bolt 311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16" name="TextBox 311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3117" name="Oval 311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18" name="Oval 311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029" name="Group 302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3106" name="Group 310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3110" name="Group 310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112" name="Oval 311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13" name="Rectangle 311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11" name="TextBox 311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107" name="Picture 310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3108" name="Rounded Rectangle 310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09" name="Rounded Rectangle 310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030" name="Group 302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3100" name="Group 309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3102" name="Group 310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104" name="Oval 310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05" name="Rectangle 310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03" name="TextBox 310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101" name="Picture 310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3031" name="Group 303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3092" name="Group 309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094" name="Group 309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98" name="Oval 309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99" name="Rectangle 309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095" name="Picture 309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096" name="Rounded Rectangle 309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97" name="Rounded Rectangle 309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93" name="TextBox 309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032" name="Group 303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3083" name="Group 308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085" name="Group 308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90" name="Oval 308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91" name="Rectangle 309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86" name="Teardrop 308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7" name="Teardrop 308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8" name="Rounded Rectangle 308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9" name="Rounded Rectangle 308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84" name="TextBox 308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033" name="Group 303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3066" name="Group 306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068" name="Group 306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81" name="Oval 30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82" name="Rectangle 30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069" name="Group 306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070" name="Group 306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075" name="Oval 307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076" name="Rectangle 307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077" name="Rectangle 307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078" name="Straight Connector 307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079" name="Straight Connector 307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080" name="Straight Connector 307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071" name="Straight Connector 307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072" name="Straight Connector 307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073" name="Straight Connector 307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074" name="Straight Connector 307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067" name="TextBox 306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034" name="Group 303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3061" name="Group 306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064" name="Oval 306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65" name="Rectangle 306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62" name="Chord 306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63" name="TextBox 306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3035" name="Group 303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3045" name="Group 304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059" name="Oval 30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60" name="Rectangle 30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046" name="Group 304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053" name="Oval 30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54" name="Rectangle 30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55" name="Rectangle 30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056" name="Straight Connector 30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057" name="Straight Connector 30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058" name="Straight Connector 30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047" name="Straight Connector 304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048" name="Picture 304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049" name="Straight Connector 304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50" name="Straight Connector 304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51" name="Straight Connector 305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052" name="TextBox 305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3036" name="Straight Connector 303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7" name="Straight Connector 303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8" name="Straight Connector 303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9" name="Straight Connector 303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0" name="Straight Connector 303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1" name="Straight Connector 304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2" name="Straight Connector 304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3" name="Straight Connector 304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044" name="Picture 304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844" name="Group 2843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2845" name="Group 284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014" name="Group 301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016" name="Group 301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18" name="Oval 301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19" name="Rectangle 301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17" name="Heart 301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15" name="TextBox 301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846" name="Group 284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008" name="Group 300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010" name="Group 300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12" name="Oval 301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13" name="Rectangle 301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11" name="TextBox 301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009" name="Picture 300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847" name="Group 284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002" name="Group 300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004" name="Group 300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06" name="Oval 300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07" name="Rectangle 300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05" name="TextBox 300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003" name="Picture 300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848" name="Group 284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994" name="Group 299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996" name="Group 299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00" name="Oval 299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01" name="Rectangle 300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997" name="Picture 299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998" name="Rounded Rectangle 299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99" name="Rounded Rectangle 299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95" name="TextBox 299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849" name="Group 284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985" name="Group 298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987" name="Group 298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92" name="Oval 299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93" name="Rectangle 299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88" name="Teardrop 298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89" name="Teardrop 298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90" name="Rounded Rectangle 298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91" name="Rounded Rectangle 299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86" name="TextBox 298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850" name="Group 284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968" name="Group 296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970" name="Group 296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83" name="Oval 298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84" name="Rectangle 298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971" name="Group 297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972" name="Group 297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977" name="Oval 297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78" name="Rectangle 297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79" name="Rectangle 297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980" name="Straight Connector 297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81" name="Straight Connector 298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82" name="Straight Connector 298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973" name="Straight Connector 297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974" name="Straight Connector 297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975" name="Straight Connector 297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976" name="Straight Connector 297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969" name="TextBox 296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851" name="Group 285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962" name="Group 296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964" name="Group 296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66" name="Oval 296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67" name="Rectangle 296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65" name="TextBox 296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963" name="Picture 296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852" name="Group 285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946" name="Group 294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960" name="Oval 295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61" name="Rectangle 296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947" name="Group 294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954" name="Oval 295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55" name="Rectangle 295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56" name="Rectangle 295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957" name="Straight Connector 295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958" name="Straight Connector 295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959" name="Straight Connector 295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948" name="Straight Connector 294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949" name="Picture 294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950" name="Straight Connector 294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51" name="Straight Connector 295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52" name="Straight Connector 295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953" name="TextBox 295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853" name="Group 285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939" name="Group 293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944" name="Oval 294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45" name="Rectangle 294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40" name="Lightning Bolt 293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41" name="TextBox 294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942" name="Oval 294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43" name="Oval 294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54" name="Group 285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931" name="Group 293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935" name="Group 293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937" name="Oval 293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38" name="Rectangle 293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36" name="TextBox 293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932" name="Picture 293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933" name="Rounded Rectangle 293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34" name="Rounded Rectangle 293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55" name="Group 285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925" name="Group 292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927" name="Group 292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929" name="Oval 292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30" name="Rectangle 292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28" name="TextBox 292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926" name="Picture 292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856" name="Group 285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917" name="Group 291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919" name="Group 291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23" name="Oval 292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24" name="Rectangle 292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920" name="Picture 291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921" name="Rounded Rectangle 292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22" name="Rounded Rectangle 292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18" name="TextBox 291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857" name="Group 285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908" name="Group 290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910" name="Group 290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15" name="Oval 29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16" name="Rectangle 29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11" name="Teardrop 291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12" name="Teardrop 291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13" name="Rounded Rectangle 291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14" name="Rounded Rectangle 291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09" name="TextBox 290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858" name="Group 285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891" name="Group 289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893" name="Group 289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06" name="Oval 290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07" name="Rectangle 290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894" name="Group 289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895" name="Group 289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900" name="Oval 289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01" name="Rectangle 290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02" name="Rectangle 290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903" name="Straight Connector 290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04" name="Straight Connector 290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05" name="Straight Connector 290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896" name="Straight Connector 289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97" name="Straight Connector 289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98" name="Straight Connector 289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99" name="Straight Connector 289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892" name="TextBox 289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859" name="Group 285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886" name="Group 288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889" name="Oval 288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90" name="Rectangle 288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87" name="Chord 288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88" name="TextBox 288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860" name="Group 285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870" name="Group 286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884" name="Oval 288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85" name="Rectangle 288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871" name="Group 287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878" name="Oval 287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79" name="Rectangle 287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80" name="Rectangle 287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881" name="Straight Connector 288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882" name="Straight Connector 288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883" name="Straight Connector 288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872" name="Straight Connector 287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873" name="Picture 287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874" name="Straight Connector 287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75" name="Straight Connector 287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76" name="Straight Connector 287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877" name="TextBox 287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861" name="Straight Connector 286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2" name="Straight Connector 286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3" name="Straight Connector 286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4" name="Straight Connector 286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5" name="Straight Connector 286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6" name="Straight Connector 286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7" name="Straight Connector 286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8" name="Straight Connector 286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869" name="Picture 286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sp>
        <p:nvSpPr>
          <p:cNvPr id="3546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5891840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713038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2438400" y="555963"/>
                <a:ext cx="7315200" cy="27325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1" i="1" smtClean="0">
                          <a:solidFill>
                            <a:srgbClr val="00B0F0"/>
                          </a:solidFill>
                          <a:latin typeface="Cambria Math" charset="0"/>
                        </a:rPr>
                        <m:t>𝒅</m:t>
                      </m:r>
                      <m:r>
                        <a:rPr lang="en-US" sz="4400" b="1" i="1" smtClean="0">
                          <a:solidFill>
                            <a:srgbClr val="00B0F0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4400" b="1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charset="0"/>
                                </a:rPr>
                                <m:t>𝒆𝒙𝒑𝒐𝒔𝒆𝒅</m:t>
                              </m:r>
                            </m:sub>
                          </m:sSub>
                          <m:r>
                            <a:rPr lang="en-US" sz="4400" b="1" i="1" smtClean="0">
                              <a:solidFill>
                                <a:srgbClr val="00B0F0"/>
                              </a:solidFill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charset="0"/>
                                </a:rPr>
                                <m:t>𝒖𝒏𝒆𝒙𝒑𝒐𝒔𝒆𝒅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mr-IN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𝒔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𝒆𝒙𝒑𝒐𝒔𝒆𝒅</m:t>
                                      </m:r>
                                    </m:sub>
                                    <m:sup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𝒔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𝒖𝒏𝒆𝒙𝒑𝒐𝒔𝒆𝒅</m:t>
                                      </m:r>
                                    </m:sub>
                                    <m:sup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𝟐</m:t>
                                  </m:r>
                                </m:den>
                              </m:f>
                            </m:e>
                          </m:rad>
                        </m:den>
                      </m:f>
                      <m:r>
                        <a:rPr lang="en-US" sz="4400" b="1" i="1" smtClean="0">
                          <a:solidFill>
                            <a:srgbClr val="00B0F0"/>
                          </a:solidFill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4400" b="1" dirty="0">
                  <a:solidFill>
                    <a:srgbClr val="00B0F0"/>
                  </a:solidFill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8400" y="555963"/>
                <a:ext cx="7315200" cy="273254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885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28765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library(survey)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svy_des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svydesign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ids = ~ 1,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weights = ~ weight)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E0F617-E550-A540-81F4-503F313ECD91}"/>
              </a:ext>
            </a:extLst>
          </p:cNvPr>
          <p:cNvSpPr/>
          <p:nvPr/>
        </p:nvSpPr>
        <p:spPr>
          <a:xfrm>
            <a:off x="2921000" y="2727322"/>
            <a:ext cx="18288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CDC2824-09D5-D24A-A95D-E401596C4F79}"/>
              </a:ext>
            </a:extLst>
          </p:cNvPr>
          <p:cNvSpPr/>
          <p:nvPr/>
        </p:nvSpPr>
        <p:spPr>
          <a:xfrm>
            <a:off x="3048000" y="3908422"/>
            <a:ext cx="18288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35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library(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tableone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smd_table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svyCreateTableOne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vars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c(“smoker”, “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”, “sick”, . . .),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strata = “exposure”,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svy_des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test = FALSE)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print(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smd_table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TRUE)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EE18A80-B46F-3441-9653-A34FA9F7BB70}"/>
              </a:ext>
            </a:extLst>
          </p:cNvPr>
          <p:cNvSpPr/>
          <p:nvPr/>
        </p:nvSpPr>
        <p:spPr>
          <a:xfrm>
            <a:off x="2616200" y="3962397"/>
            <a:ext cx="13970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26D7C21-50A7-A745-B040-A4C69F2268C4}"/>
              </a:ext>
            </a:extLst>
          </p:cNvPr>
          <p:cNvSpPr/>
          <p:nvPr/>
        </p:nvSpPr>
        <p:spPr>
          <a:xfrm>
            <a:off x="3314700" y="2752722"/>
            <a:ext cx="34036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AF22672-A10C-4845-801D-2D1DEED7C52C}"/>
              </a:ext>
            </a:extLst>
          </p:cNvPr>
          <p:cNvSpPr/>
          <p:nvPr/>
        </p:nvSpPr>
        <p:spPr>
          <a:xfrm>
            <a:off x="2616200" y="3197220"/>
            <a:ext cx="76708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A878DA9-4C02-1A49-85E0-B1197BC5F295}"/>
              </a:ext>
            </a:extLst>
          </p:cNvPr>
          <p:cNvSpPr/>
          <p:nvPr/>
        </p:nvSpPr>
        <p:spPr>
          <a:xfrm>
            <a:off x="2882900" y="3540912"/>
            <a:ext cx="20701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14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A04AB3-9C1F-5941-AE16-D2D66B4EAE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410061"/>
              </p:ext>
            </p:extLst>
          </p:nvPr>
        </p:nvGraphicFramePr>
        <p:xfrm>
          <a:off x="2041524" y="1730376"/>
          <a:ext cx="8108952" cy="4506909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027238">
                  <a:extLst>
                    <a:ext uri="{9D8B030D-6E8A-4147-A177-3AD203B41FA5}">
                      <a16:colId xmlns:a16="http://schemas.microsoft.com/office/drawing/2014/main" val="2760876826"/>
                    </a:ext>
                  </a:extLst>
                </a:gridCol>
                <a:gridCol w="2027238">
                  <a:extLst>
                    <a:ext uri="{9D8B030D-6E8A-4147-A177-3AD203B41FA5}">
                      <a16:colId xmlns:a16="http://schemas.microsoft.com/office/drawing/2014/main" val="601532585"/>
                    </a:ext>
                  </a:extLst>
                </a:gridCol>
                <a:gridCol w="2027238">
                  <a:extLst>
                    <a:ext uri="{9D8B030D-6E8A-4147-A177-3AD203B41FA5}">
                      <a16:colId xmlns:a16="http://schemas.microsoft.com/office/drawing/2014/main" val="1356641859"/>
                    </a:ext>
                  </a:extLst>
                </a:gridCol>
                <a:gridCol w="2027238">
                  <a:extLst>
                    <a:ext uri="{9D8B030D-6E8A-4147-A177-3AD203B41FA5}">
                      <a16:colId xmlns:a16="http://schemas.microsoft.com/office/drawing/2014/main" val="1841103786"/>
                    </a:ext>
                  </a:extLst>
                </a:gridCol>
              </a:tblGrid>
              <a:tr h="29051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Exposed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Unexposed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SMD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61516153"/>
                  </a:ext>
                </a:extLst>
              </a:tr>
              <a:tr h="29051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1897.07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1900.24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83051549"/>
                  </a:ext>
                </a:extLst>
              </a:tr>
              <a:tr h="39761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mustache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60.71 (16.95)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60.90 (15.61)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0.012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1096474"/>
                  </a:ext>
                </a:extLst>
              </a:tr>
              <a:tr h="39761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cowboy hat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204.59 (101.45)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202.90 (106.44)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0.016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2531156"/>
                  </a:ext>
                </a:extLst>
              </a:tr>
              <a:tr h="57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glasses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70.77 (27.00)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70.51 (27.50)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0.01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1185979"/>
                  </a:ext>
                </a:extLst>
              </a:tr>
              <a:tr h="5712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smoker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37.46 (10.93)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37.40 (11.28)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0.005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88154602"/>
                  </a:ext>
                </a:extLst>
              </a:tr>
              <a:tr h="39761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crazy hair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2.27 (2.46)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2.27 (1.82)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0.003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8956668"/>
                  </a:ext>
                </a:extLst>
              </a:tr>
              <a:tr h="39761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smile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2.49 (5.48)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2.47 (4.80)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0.003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2509913"/>
                  </a:ext>
                </a:extLst>
              </a:tr>
              <a:tr h="39761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sick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30.92 (8.23)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30.95 (7.54)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0.003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13761317"/>
                  </a:ext>
                </a:extLst>
              </a:tr>
              <a:tr h="39761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harry potter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3.04 (0.69)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3.03 (0.93)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0.01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79115639"/>
                  </a:ext>
                </a:extLst>
              </a:tr>
              <a:tr h="39761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healthy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145.4 (7.7)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152.2 (8.0)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0.013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0094492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2E781428-C066-E947-8303-1AA720E12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8943E9E-30CE-AA45-B144-EB50ED984C05}"/>
              </a:ext>
            </a:extLst>
          </p:cNvPr>
          <p:cNvSpPr/>
          <p:nvPr/>
        </p:nvSpPr>
        <p:spPr>
          <a:xfrm>
            <a:off x="8064500" y="1730376"/>
            <a:ext cx="2022476" cy="4543424"/>
          </a:xfrm>
          <a:prstGeom prst="roundRect">
            <a:avLst>
              <a:gd name="adj" fmla="val 3480"/>
            </a:avLst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73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  <a:extLst>
              <a:ext uri="{FF2B5EF4-FFF2-40B4-BE49-F238E27FC236}">
                <a16:creationId xmlns:a16="http://schemas.microsoft.com/office/drawing/2014/main" id="{3C09DB51-9193-0B46-8EF6-493142CD7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535" y="2000250"/>
            <a:ext cx="8704530" cy="225425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48ED3DE-8C8A-B94F-8B8C-5A270CF3F261}"/>
              </a:ext>
            </a:extLst>
          </p:cNvPr>
          <p:cNvSpPr/>
          <p:nvPr/>
        </p:nvSpPr>
        <p:spPr>
          <a:xfrm>
            <a:off x="2781300" y="3390900"/>
            <a:ext cx="482600" cy="863600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708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library(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tableone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smd_table_unweighted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CreateTableOne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vars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c(“smoker”, “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”, “sick”, . . .),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strata = “exposure”,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test = FALSE)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print(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smd_table_unweighted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TRUE)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EE18A80-B46F-3441-9653-A34FA9F7BB70}"/>
              </a:ext>
            </a:extLst>
          </p:cNvPr>
          <p:cNvSpPr/>
          <p:nvPr/>
        </p:nvSpPr>
        <p:spPr>
          <a:xfrm>
            <a:off x="2514600" y="3975097"/>
            <a:ext cx="7239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26D7C21-50A7-A745-B040-A4C69F2268C4}"/>
              </a:ext>
            </a:extLst>
          </p:cNvPr>
          <p:cNvSpPr/>
          <p:nvPr/>
        </p:nvSpPr>
        <p:spPr>
          <a:xfrm>
            <a:off x="5461000" y="2750338"/>
            <a:ext cx="27051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872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6" grpId="1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3730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3047999" y="1096429"/>
            <a:ext cx="7910946" cy="484909"/>
          </a:xfrm>
          <a:prstGeom prst="roundRect">
            <a:avLst/>
          </a:prstGeom>
          <a:noFill/>
          <a:ln w="76200">
            <a:solidFill>
              <a:srgbClr val="79D7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49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library(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tidyr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plot_df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data.frame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var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names(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ExtractSmd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smd_table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)),                       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Unadjusted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ExtractSmd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smd_table_unweighted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),                     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Weighted 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ExtractSmd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smd_table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gather("Method", "SMD", -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var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26D7C21-50A7-A745-B040-A4C69F2268C4}"/>
              </a:ext>
            </a:extLst>
          </p:cNvPr>
          <p:cNvSpPr/>
          <p:nvPr/>
        </p:nvSpPr>
        <p:spPr>
          <a:xfrm>
            <a:off x="3581400" y="3213100"/>
            <a:ext cx="4025900" cy="463551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1103F78-EBFF-F34D-86A0-FCCCB3BD14F4}"/>
              </a:ext>
            </a:extLst>
          </p:cNvPr>
          <p:cNvSpPr/>
          <p:nvPr/>
        </p:nvSpPr>
        <p:spPr>
          <a:xfrm>
            <a:off x="1219200" y="4343400"/>
            <a:ext cx="5651500" cy="533401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14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457200" y="2012950"/>
            <a:ext cx="11417300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library(ggplot2)</a:t>
            </a:r>
          </a:p>
          <a:p>
            <a:endParaRPr lang="en-US" sz="22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ggplot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data =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plot_df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mapping =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aes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(x =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var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, y = SMD, group = Method, color = Method)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) +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geom_line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() +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geom_point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() + 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geom_hline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yintercept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= 0.1, color = "black", size = 0.1) +  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coord_flip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1103F78-EBFF-F34D-86A0-FCCCB3BD14F4}"/>
              </a:ext>
            </a:extLst>
          </p:cNvPr>
          <p:cNvSpPr/>
          <p:nvPr/>
        </p:nvSpPr>
        <p:spPr>
          <a:xfrm>
            <a:off x="838200" y="4687888"/>
            <a:ext cx="9842500" cy="533401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338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2568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 model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457200" y="2012950"/>
            <a:ext cx="11417300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svyglm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outcome ~ exposure,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data =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svy_des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family = binomial)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1103F78-EBFF-F34D-86A0-FCCCB3BD14F4}"/>
              </a:ext>
            </a:extLst>
          </p:cNvPr>
          <p:cNvSpPr/>
          <p:nvPr/>
        </p:nvSpPr>
        <p:spPr>
          <a:xfrm>
            <a:off x="508000" y="2033588"/>
            <a:ext cx="1333500" cy="533401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8140372-C4EF-2342-A08A-5524FE3788F1}"/>
              </a:ext>
            </a:extLst>
          </p:cNvPr>
          <p:cNvSpPr/>
          <p:nvPr/>
        </p:nvSpPr>
        <p:spPr>
          <a:xfrm>
            <a:off x="838200" y="2355850"/>
            <a:ext cx="3162300" cy="533401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C2FDD89-E7EC-DB42-974E-7446875AAA4F}"/>
              </a:ext>
            </a:extLst>
          </p:cNvPr>
          <p:cNvSpPr/>
          <p:nvPr/>
        </p:nvSpPr>
        <p:spPr>
          <a:xfrm>
            <a:off x="838200" y="2678112"/>
            <a:ext cx="2641600" cy="533401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B2E214C-F6D0-0D47-9B9D-D09EE884721C}"/>
              </a:ext>
            </a:extLst>
          </p:cNvPr>
          <p:cNvSpPr/>
          <p:nvPr/>
        </p:nvSpPr>
        <p:spPr>
          <a:xfrm>
            <a:off x="838200" y="3052762"/>
            <a:ext cx="3162300" cy="533401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81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6" grpId="0" animBg="1"/>
      <p:bldP spid="6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 model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457200" y="2012950"/>
            <a:ext cx="11417300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svyglm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outcome ~ exposure,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data =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svy_des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family = binomial) %&gt;%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confint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parm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= “exposure”)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3B99F77-58A6-A449-A378-C178B4E4B8A1}"/>
              </a:ext>
            </a:extLst>
          </p:cNvPr>
          <p:cNvSpPr/>
          <p:nvPr/>
        </p:nvSpPr>
        <p:spPr>
          <a:xfrm>
            <a:off x="838200" y="3390900"/>
            <a:ext cx="4521200" cy="533401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6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 model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457200" y="2012950"/>
            <a:ext cx="11417300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svyglm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outcome ~ exposure,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data =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svy_des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family = binomial) %&gt;%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confint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parm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= “exposure”) %&gt;%</a:t>
            </a:r>
          </a:p>
          <a:p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200" dirty="0" err="1">
                <a:solidFill>
                  <a:schemeClr val="tx1"/>
                </a:solidFill>
                <a:latin typeface="Monaco" pitchFamily="2" charset="77"/>
              </a:rPr>
              <a:t>exp</a:t>
            </a:r>
            <a:r>
              <a:rPr lang="en-US" sz="2200" dirty="0">
                <a:solidFill>
                  <a:schemeClr val="tx1"/>
                </a:solidFill>
                <a:latin typeface="Monaco" pitchFamily="2" charset="77"/>
              </a:rPr>
              <a:t>()</a:t>
            </a:r>
          </a:p>
          <a:p>
            <a:r>
              <a:rPr lang="en-US" sz="22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          2.5%   97.5%</a:t>
            </a:r>
          </a:p>
          <a:p>
            <a:r>
              <a:rPr lang="en-US" sz="22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exposure  1.51   2.01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958E6A3-19DC-6045-A8DD-B1EA7D089E58}"/>
              </a:ext>
            </a:extLst>
          </p:cNvPr>
          <p:cNvSpPr/>
          <p:nvPr/>
        </p:nvSpPr>
        <p:spPr>
          <a:xfrm>
            <a:off x="838200" y="3709988"/>
            <a:ext cx="1041400" cy="533401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9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unmeasured confounding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845FCF-90D0-734C-8374-1D7ED8C80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55900">
            <a:off x="7406208" y="118825"/>
            <a:ext cx="3181823" cy="31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0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✌️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Discuss some ways to strengthen a causal argument: </a:t>
            </a:r>
            <a:r>
              <a:rPr lang="en-US" sz="40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Hill’s criteria</a:t>
            </a:r>
          </a:p>
          <a:p>
            <a:pPr marL="742950" indent="-742950">
              <a:buFont typeface="+mj-lt"/>
              <a:buAutoNum type="arabicPeriod"/>
            </a:pPr>
            <a:endParaRPr lang="en-US" sz="4000" b="1" dirty="0">
              <a:solidFill>
                <a:schemeClr val="accent4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Discuss a specific causal inference method: </a:t>
            </a:r>
            <a:r>
              <a:rPr lang="en-US" sz="40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propensity scores + sensitivity analyses</a:t>
            </a:r>
            <a:endParaRPr lang="en-US" sz="40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4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00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08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generally estimated from a model, for example an odds ratio, hazard ratio, or risk ratio</a:t>
            </a: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F1F9A5-3096-4541-B94C-3E3345A89387}"/>
              </a:ext>
            </a:extLst>
          </p:cNvPr>
          <p:cNvSpPr txBox="1"/>
          <p:nvPr/>
        </p:nvSpPr>
        <p:spPr>
          <a:xfrm>
            <a:off x="3244850" y="2291834"/>
            <a:ext cx="5702300" cy="2400657"/>
          </a:xfrm>
          <a:prstGeom prst="rect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Odds Ratio Confidence Interval: (1.5, 2)</a:t>
            </a:r>
          </a:p>
        </p:txBody>
      </p:sp>
    </p:spTree>
    <p:extLst>
      <p:ext uri="{BB962C8B-B14F-4D97-AF65-F5344CB8AC3E}">
        <p14:creationId xmlns:p14="http://schemas.microsoft.com/office/powerpoint/2010/main" val="1648603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1983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369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Tipping point analyses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2300" y="679667"/>
            <a:ext cx="5867400" cy="40386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Rectangle 4"/>
          <p:cNvSpPr/>
          <p:nvPr/>
        </p:nvSpPr>
        <p:spPr>
          <a:xfrm>
            <a:off x="1856510" y="5786873"/>
            <a:ext cx="90054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effectLst/>
                <a:latin typeface="Franklin Gothic Medium" charset="0"/>
                <a:ea typeface="Franklin Gothic Medium" charset="0"/>
                <a:cs typeface="Franklin Gothic Medium" charset="0"/>
              </a:rPr>
              <a:t>what will tip our confidence bound to cross 1</a:t>
            </a:r>
          </a:p>
        </p:txBody>
      </p:sp>
    </p:spTree>
    <p:extLst>
      <p:ext uri="{BB962C8B-B14F-4D97-AF65-F5344CB8AC3E}">
        <p14:creationId xmlns:p14="http://schemas.microsoft.com/office/powerpoint/2010/main" val="207301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  <a:r>
              <a:rPr lang="en-US" sz="32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can use my observed variables to estimate this</a:t>
            </a:r>
            <a:endParaRPr lang="en-US" sz="3200" b="1" strike="sngStrike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47729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can use my observed variables to estimate this</a:t>
            </a:r>
            <a:endParaRPr 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49816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F796C-F899-8840-89A1-297181D0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87325"/>
            <a:ext cx="10515600" cy="1325563"/>
          </a:xfrm>
        </p:spPr>
        <p:txBody>
          <a:bodyPr>
            <a:no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8EB3A-25BB-2C46-9BA1-185A6567C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Prevalence of the unmeasured confounder among the </a:t>
            </a:r>
            <a:r>
              <a:rPr lang="en-US" sz="4000" b="1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exposed</a:t>
            </a:r>
          </a:p>
          <a:p>
            <a:endParaRPr lang="en-US" sz="4000" b="1" dirty="0">
              <a:solidFill>
                <a:schemeClr val="accent4"/>
              </a:solidFill>
              <a:latin typeface="Franklin Gothic Medium" panose="020B0603020102020204" pitchFamily="34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Prevalence of the unmeasured confounder among the </a:t>
            </a:r>
            <a:r>
              <a:rPr lang="en-US" sz="4000" b="1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unexposed</a:t>
            </a:r>
          </a:p>
        </p:txBody>
      </p:sp>
    </p:spTree>
    <p:extLst>
      <p:ext uri="{BB962C8B-B14F-4D97-AF65-F5344CB8AC3E}">
        <p14:creationId xmlns:p14="http://schemas.microsoft.com/office/powerpoint/2010/main" val="272328255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8970817" y="2180355"/>
            <a:ext cx="1573764" cy="1059735"/>
            <a:chOff x="8970817" y="2180355"/>
            <a:chExt cx="1573764" cy="105973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8970817" y="2747647"/>
                  <a:ext cx="1564274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3200" b="0" i="1" smtClean="0">
                            <a:latin typeface="Cambria Math" charset="0"/>
                          </a:rPr>
                          <m:t>=0.3</m:t>
                        </m:r>
                      </m:oMath>
                    </m:oMathPara>
                  </a14:m>
                  <a:endParaRPr lang="en-US" sz="3200" b="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70817" y="2747647"/>
                  <a:ext cx="1564274" cy="4924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8970817" y="2180355"/>
                  <a:ext cx="1573764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=0.1</m:t>
                      </m:r>
                    </m:oMath>
                  </a14:m>
                  <a:r>
                    <a:rPr lang="en-US" sz="3200" dirty="0">
                      <a:solidFill>
                        <a:schemeClr val="tx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70817" y="2180355"/>
                  <a:ext cx="1573764" cy="4924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" name="Rounded Rectangle 8"/>
          <p:cNvSpPr/>
          <p:nvPr/>
        </p:nvSpPr>
        <p:spPr>
          <a:xfrm>
            <a:off x="3047999" y="1096429"/>
            <a:ext cx="7910946" cy="484909"/>
          </a:xfrm>
          <a:prstGeom prst="roundRect">
            <a:avLst/>
          </a:prstGeom>
          <a:noFill/>
          <a:ln w="76200">
            <a:solidFill>
              <a:srgbClr val="79D7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856899" y="2123324"/>
            <a:ext cx="1792109" cy="1248645"/>
          </a:xfrm>
          <a:prstGeom prst="roundRect">
            <a:avLst/>
          </a:prstGeom>
          <a:noFill/>
          <a:ln w="76200">
            <a:solidFill>
              <a:srgbClr val="79D7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3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59FC70-4E8C-FA44-8ACC-335DEDF2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ABAA6-2E60-1943-823E-3DBC819192B3}"/>
              </a:ext>
            </a:extLst>
          </p:cNvPr>
          <p:cNvSpPr txBox="1"/>
          <p:nvPr/>
        </p:nvSpPr>
        <p:spPr>
          <a:xfrm>
            <a:off x="17446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Exposure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C116C-7A8D-DD4D-AA67-FDFB740C8823}"/>
              </a:ext>
            </a:extLst>
          </p:cNvPr>
          <p:cNvSpPr txBox="1"/>
          <p:nvPr/>
        </p:nvSpPr>
        <p:spPr>
          <a:xfrm>
            <a:off x="76501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B83A5-4C27-DE48-B235-04F7048E3ADD}"/>
              </a:ext>
            </a:extLst>
          </p:cNvPr>
          <p:cNvSpPr txBox="1"/>
          <p:nvPr/>
        </p:nvSpPr>
        <p:spPr>
          <a:xfrm>
            <a:off x="4565151" y="2724114"/>
            <a:ext cx="290929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Confounder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5CA80B-79A4-CE41-B645-0387B81C571D}"/>
              </a:ext>
            </a:extLst>
          </p:cNvPr>
          <p:cNvCxnSpPr/>
          <p:nvPr/>
        </p:nvCxnSpPr>
        <p:spPr>
          <a:xfrm>
            <a:off x="4353356" y="4886054"/>
            <a:ext cx="30861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239DC-8968-4348-B59E-61945DF1AF8D}"/>
              </a:ext>
            </a:extLst>
          </p:cNvPr>
          <p:cNvCxnSpPr>
            <a:cxnSpLocks/>
          </p:cNvCxnSpPr>
          <p:nvPr/>
        </p:nvCxnSpPr>
        <p:spPr>
          <a:xfrm>
            <a:off x="6817156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4CC389-2CC0-2642-8AFA-032234FF34E2}"/>
              </a:ext>
            </a:extLst>
          </p:cNvPr>
          <p:cNvCxnSpPr>
            <a:cxnSpLocks/>
          </p:cNvCxnSpPr>
          <p:nvPr/>
        </p:nvCxnSpPr>
        <p:spPr>
          <a:xfrm flipH="1">
            <a:off x="3489380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364B530-50E3-964B-8A84-FD7F2A0DC053}"/>
              </a:ext>
            </a:extLst>
          </p:cNvPr>
          <p:cNvGrpSpPr/>
          <p:nvPr/>
        </p:nvGrpSpPr>
        <p:grpSpPr>
          <a:xfrm>
            <a:off x="2468417" y="2903421"/>
            <a:ext cx="1573764" cy="1059735"/>
            <a:chOff x="8970817" y="2180355"/>
            <a:chExt cx="1573764" cy="105973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476FA676-C1DD-6442-B16A-F0EC806800F9}"/>
                    </a:ext>
                  </a:extLst>
                </p:cNvPr>
                <p:cNvSpPr txBox="1"/>
                <p:nvPr/>
              </p:nvSpPr>
              <p:spPr>
                <a:xfrm>
                  <a:off x="8970817" y="2747647"/>
                  <a:ext cx="1564274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=0.3</m:t>
                        </m:r>
                      </m:oMath>
                    </m:oMathPara>
                  </a14:m>
                  <a:endParaRPr lang="en-US" sz="3200" b="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70817" y="2747647"/>
                  <a:ext cx="1564274" cy="4924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D114941-CCE5-CF4C-B2D6-0AFD62C31DCA}"/>
                    </a:ext>
                  </a:extLst>
                </p:cNvPr>
                <p:cNvSpPr txBox="1"/>
                <p:nvPr/>
              </p:nvSpPr>
              <p:spPr>
                <a:xfrm>
                  <a:off x="8970817" y="2180355"/>
                  <a:ext cx="1573764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=0.1</m:t>
                      </m:r>
                    </m:oMath>
                  </a14:m>
                  <a:r>
                    <a:rPr lang="en-US" sz="3200" dirty="0">
                      <a:solidFill>
                        <a:schemeClr val="bg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70817" y="2180355"/>
                  <a:ext cx="1573764" cy="4924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152D37C-4BA8-6F49-9E5E-D76FC548D1F0}"/>
              </a:ext>
            </a:extLst>
          </p:cNvPr>
          <p:cNvSpPr txBox="1"/>
          <p:nvPr/>
        </p:nvSpPr>
        <p:spPr>
          <a:xfrm>
            <a:off x="7888940" y="2962881"/>
            <a:ext cx="13417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25E8566-AF98-2543-8B00-6C90CC2C860F}"/>
              </a:ext>
            </a:extLst>
          </p:cNvPr>
          <p:cNvSpPr txBox="1"/>
          <p:nvPr/>
        </p:nvSpPr>
        <p:spPr>
          <a:xfrm>
            <a:off x="4353356" y="5266669"/>
            <a:ext cx="3054350" cy="707886"/>
          </a:xfrm>
          <a:prstGeom prst="rect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Odds Ratio Confidence Interval: (1.5, 2)</a:t>
            </a:r>
          </a:p>
        </p:txBody>
      </p:sp>
      <p:sp>
        <p:nvSpPr>
          <p:cNvPr id="4" name="&quot;No&quot; Symbol 3">
            <a:extLst>
              <a:ext uri="{FF2B5EF4-FFF2-40B4-BE49-F238E27FC236}">
                <a16:creationId xmlns:a16="http://schemas.microsoft.com/office/drawing/2014/main" id="{2A18015C-5C26-1643-BD6B-AB72C9BE5CED}"/>
              </a:ext>
            </a:extLst>
          </p:cNvPr>
          <p:cNvSpPr/>
          <p:nvPr/>
        </p:nvSpPr>
        <p:spPr>
          <a:xfrm>
            <a:off x="4864100" y="4687162"/>
            <a:ext cx="1854200" cy="1866900"/>
          </a:xfrm>
          <a:prstGeom prst="noSmoking">
            <a:avLst>
              <a:gd name="adj" fmla="val 1101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56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0" grpId="0" animBg="1"/>
      <p:bldP spid="4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library(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tipr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tip_with_binary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p0 = 0.1,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p1 = 0.3,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lb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1.5,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ub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2)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17C3B91-BE81-8A4E-9042-16D70D798D4E}"/>
              </a:ext>
            </a:extLst>
          </p:cNvPr>
          <p:cNvSpPr/>
          <p:nvPr/>
        </p:nvSpPr>
        <p:spPr>
          <a:xfrm>
            <a:off x="1193800" y="3276600"/>
            <a:ext cx="1905000" cy="7493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183DF36-0C92-EC44-BE98-7200834AF4FF}"/>
              </a:ext>
            </a:extLst>
          </p:cNvPr>
          <p:cNvSpPr/>
          <p:nvPr/>
        </p:nvSpPr>
        <p:spPr>
          <a:xfrm>
            <a:off x="1193800" y="3973512"/>
            <a:ext cx="1905000" cy="7493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3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651AC-1C7E-2C4C-B52C-6DEF5EA05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550" y="2840038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Hill’s Criteria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9A1A88-14B6-1045-AE1F-4493A41C4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468" y="292100"/>
            <a:ext cx="3820979" cy="4889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C296C4-827D-BC4D-AD4A-82E94B90BE37}"/>
              </a:ext>
            </a:extLst>
          </p:cNvPr>
          <p:cNvSpPr/>
          <p:nvPr/>
        </p:nvSpPr>
        <p:spPr>
          <a:xfrm rot="5400000">
            <a:off x="7286545" y="3260095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https://</a:t>
            </a:r>
            <a:r>
              <a:rPr lang="en-US" sz="1050" dirty="0" err="1">
                <a:solidFill>
                  <a:schemeClr val="bg1"/>
                </a:solidFill>
              </a:rPr>
              <a:t>commons.wikimedia.org</a:t>
            </a:r>
            <a:r>
              <a:rPr lang="en-US" sz="1050" dirty="0">
                <a:solidFill>
                  <a:schemeClr val="bg1"/>
                </a:solidFill>
              </a:rPr>
              <a:t>/wiki/</a:t>
            </a:r>
            <a:r>
              <a:rPr lang="en-US" sz="1050" dirty="0" err="1">
                <a:solidFill>
                  <a:schemeClr val="bg1"/>
                </a:solidFill>
              </a:rPr>
              <a:t>File:Austin_Bradford_Hill.jpg</a:t>
            </a:r>
            <a:endParaRPr lang="en-US" sz="1050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0F559D-668D-B341-80AB-1CB4406F1FCA}"/>
              </a:ext>
            </a:extLst>
          </p:cNvPr>
          <p:cNvCxnSpPr>
            <a:cxnSpLocks/>
          </p:cNvCxnSpPr>
          <p:nvPr/>
        </p:nvCxnSpPr>
        <p:spPr>
          <a:xfrm flipV="1">
            <a:off x="5969000" y="4521994"/>
            <a:ext cx="1320800" cy="659606"/>
          </a:xfrm>
          <a:prstGeom prst="straightConnector1">
            <a:avLst/>
          </a:prstGeom>
          <a:ln w="1143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5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library(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tipr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tip_with_binary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p0 = 0.1,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p1 = 0.3,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lb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1.5,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ub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2)</a:t>
            </a:r>
          </a:p>
          <a:p>
            <a: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[1] 4.333333</a:t>
            </a:r>
          </a:p>
        </p:txBody>
      </p:sp>
    </p:spTree>
    <p:extLst>
      <p:ext uri="{BB962C8B-B14F-4D97-AF65-F5344CB8AC3E}">
        <p14:creationId xmlns:p14="http://schemas.microsoft.com/office/powerpoint/2010/main" val="347395757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19199" y="429492"/>
            <a:ext cx="951807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A hypothetical unobserved binary confounder that is prevalent in </a:t>
            </a:r>
            <a:r>
              <a:rPr lang="en-US" sz="3600" b="1" spc="3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30%</a:t>
            </a:r>
            <a:r>
              <a:rPr lang="en-US" sz="3600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of the exposed population and </a:t>
            </a:r>
            <a:r>
              <a:rPr lang="en-US" sz="3600" b="1" spc="3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10%</a:t>
            </a:r>
            <a:r>
              <a:rPr lang="en-US" sz="3600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of the unexposed population would need to have an association with Y of </a:t>
            </a:r>
            <a:r>
              <a:rPr lang="en-US" sz="3600" b="1" spc="3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4.33</a:t>
            </a:r>
            <a:r>
              <a:rPr lang="en-US" sz="3600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to tip this analysis at the 5% level, rendering it inconclusive.</a:t>
            </a:r>
            <a:endParaRPr lang="en-US" sz="3600" spc="300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656617" y="3429000"/>
            <a:ext cx="7481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3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1780" y="0"/>
            <a:ext cx="7481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30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10704375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✌️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Discuss some ways to strengthen a causal argument: </a:t>
            </a:r>
            <a:r>
              <a:rPr lang="en-US" sz="40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Hill’s criteria</a:t>
            </a:r>
          </a:p>
          <a:p>
            <a:pPr marL="742950" indent="-742950">
              <a:buFont typeface="+mj-lt"/>
              <a:buAutoNum type="arabicPeriod"/>
            </a:pPr>
            <a:endParaRPr lang="en-US" sz="4000" b="1" dirty="0">
              <a:solidFill>
                <a:schemeClr val="accent4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Discuss a specific causal inference method: </a:t>
            </a:r>
            <a:r>
              <a:rPr lang="en-US" sz="40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propensity scores + sensitivity analyses</a:t>
            </a:r>
            <a:endParaRPr lang="en-US" sz="40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4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745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EF66A8A-E0B4-A041-9E16-D4FB3CBBC292}"/>
              </a:ext>
            </a:extLst>
          </p:cNvPr>
          <p:cNvSpPr/>
          <p:nvPr/>
        </p:nvSpPr>
        <p:spPr>
          <a:xfrm rot="5400000">
            <a:off x="9038796" y="3637695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Lucida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Lucida"/>
              </a:rPr>
              <a:t>xkcd.com</a:t>
            </a:r>
            <a:r>
              <a:rPr lang="en-US" dirty="0">
                <a:solidFill>
                  <a:srgbClr val="00B0F0"/>
                </a:solidFill>
                <a:latin typeface="Lucida"/>
              </a:rPr>
              <a:t>/552/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7BD6D3-806A-3149-96E8-46D8B8402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53" y="1801622"/>
            <a:ext cx="7908094" cy="317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9705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>
                <a:solidFill>
                  <a:schemeClr val="bg1"/>
                </a:solidFill>
              </a:rPr>
              <a:t>survey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 err="1">
                <a:solidFill>
                  <a:schemeClr val="bg1"/>
                </a:solidFill>
              </a:rPr>
              <a:t>tableone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 err="1">
                <a:solidFill>
                  <a:schemeClr val="bg1"/>
                </a:solidFill>
              </a:rPr>
              <a:t>tidyr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>
                <a:solidFill>
                  <a:schemeClr val="bg1"/>
                </a:solidFill>
              </a:rPr>
              <a:t>ggplot2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 err="1">
                <a:solidFill>
                  <a:schemeClr val="bg1"/>
                </a:solidFill>
              </a:rPr>
              <a:t>tipr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0DC1E8-E944-674C-ABB3-A691654E6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519906"/>
            <a:ext cx="10160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65775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Cornfield, J., </a:t>
            </a:r>
            <a:r>
              <a:rPr lang="en-US" sz="2000" dirty="0" err="1">
                <a:solidFill>
                  <a:schemeClr val="bg1"/>
                </a:solidFill>
              </a:rPr>
              <a:t>Haenszel</a:t>
            </a:r>
            <a:r>
              <a:rPr lang="en-US" sz="2000" dirty="0">
                <a:solidFill>
                  <a:schemeClr val="bg1"/>
                </a:solidFill>
              </a:rPr>
              <a:t>, W., Hammond, E. C., </a:t>
            </a:r>
            <a:r>
              <a:rPr lang="en-US" sz="2000" dirty="0" err="1">
                <a:solidFill>
                  <a:schemeClr val="bg1"/>
                </a:solidFill>
              </a:rPr>
              <a:t>Lilienfeld</a:t>
            </a:r>
            <a:r>
              <a:rPr lang="en-US" sz="2000" dirty="0">
                <a:solidFill>
                  <a:schemeClr val="bg1"/>
                </a:solidFill>
              </a:rPr>
              <a:t>, A. M., </a:t>
            </a:r>
            <a:r>
              <a:rPr lang="en-US" sz="2000" dirty="0" err="1">
                <a:solidFill>
                  <a:schemeClr val="bg1"/>
                </a:solidFill>
              </a:rPr>
              <a:t>Shimkin</a:t>
            </a:r>
            <a:r>
              <a:rPr lang="en-US" sz="2000" dirty="0">
                <a:solidFill>
                  <a:schemeClr val="bg1"/>
                </a:solidFill>
              </a:rPr>
              <a:t>, M. B., &amp; </a:t>
            </a:r>
            <a:r>
              <a:rPr lang="en-US" sz="2000" dirty="0" err="1">
                <a:solidFill>
                  <a:schemeClr val="bg1"/>
                </a:solidFill>
              </a:rPr>
              <a:t>Wynder</a:t>
            </a:r>
            <a:r>
              <a:rPr lang="en-US" sz="2000" dirty="0">
                <a:solidFill>
                  <a:schemeClr val="bg1"/>
                </a:solidFill>
              </a:rPr>
              <a:t>, E. L. (2009). Smoking and lung cancer: recent evidence and a discussion of some questions. 1959. </a:t>
            </a:r>
            <a:r>
              <a:rPr lang="en-US" sz="2000" i="1" dirty="0">
                <a:solidFill>
                  <a:schemeClr val="bg1"/>
                </a:solidFill>
              </a:rPr>
              <a:t>International journal of epidemiology</a:t>
            </a:r>
            <a:r>
              <a:rPr lang="en-US" sz="2000" dirty="0">
                <a:solidFill>
                  <a:schemeClr val="bg1"/>
                </a:solidFill>
              </a:rPr>
              <a:t> (Vol. 38, pp. 1175–1191). Oxford University Press. </a:t>
            </a:r>
            <a:r>
              <a:rPr lang="en-US" sz="2000" dirty="0">
                <a:solidFill>
                  <a:schemeClr val="bg1"/>
                </a:solidFill>
                <a:hlinkClick r:id="rId2"/>
              </a:rPr>
              <a:t>http://doi.org/10.1093/ije/dyp289</a:t>
            </a: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AutoNum type="arabicPeriod"/>
            </a:pPr>
            <a:r>
              <a:rPr lang="en-US" sz="2000" dirty="0" err="1">
                <a:solidFill>
                  <a:schemeClr val="bg1"/>
                </a:solidFill>
              </a:rPr>
              <a:t>Schlesselman</a:t>
            </a:r>
            <a:r>
              <a:rPr lang="en-US" sz="2000" dirty="0">
                <a:solidFill>
                  <a:schemeClr val="bg1"/>
                </a:solidFill>
              </a:rPr>
              <a:t>, J. J. (1978). Assessing effects of confounding variables. </a:t>
            </a:r>
            <a:r>
              <a:rPr lang="en-US" sz="2000" i="1" dirty="0">
                <a:solidFill>
                  <a:schemeClr val="bg1"/>
                </a:solidFill>
              </a:rPr>
              <a:t>American Journal of Epidemiology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i="1" dirty="0">
                <a:solidFill>
                  <a:schemeClr val="bg1"/>
                </a:solidFill>
              </a:rPr>
              <a:t>108</a:t>
            </a:r>
            <a:r>
              <a:rPr lang="en-US" sz="2000" dirty="0">
                <a:solidFill>
                  <a:schemeClr val="bg1"/>
                </a:solidFill>
              </a:rPr>
              <a:t>(1), 3–8.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Rosenbaum, P. R., &amp; Rubin, D. B. (1983). The Central Role of the Propensity Score in Observational Studies for Causal Effects. </a:t>
            </a:r>
            <a:r>
              <a:rPr lang="en-US" sz="2000" i="1" dirty="0" err="1">
                <a:solidFill>
                  <a:schemeClr val="bg1"/>
                </a:solidFill>
              </a:rPr>
              <a:t>Biometrika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i="1" dirty="0">
                <a:solidFill>
                  <a:schemeClr val="bg1"/>
                </a:solidFill>
              </a:rPr>
              <a:t>70</a:t>
            </a:r>
            <a:r>
              <a:rPr lang="en-US" sz="2000" dirty="0">
                <a:solidFill>
                  <a:schemeClr val="bg1"/>
                </a:solidFill>
              </a:rPr>
              <a:t>(1), 41. http://</a:t>
            </a:r>
            <a:r>
              <a:rPr lang="en-US" sz="2000" dirty="0" err="1">
                <a:solidFill>
                  <a:schemeClr val="bg1"/>
                </a:solidFill>
              </a:rPr>
              <a:t>doi.org</a:t>
            </a:r>
            <a:r>
              <a:rPr lang="en-US" sz="2000" dirty="0">
                <a:solidFill>
                  <a:schemeClr val="bg1"/>
                </a:solidFill>
              </a:rPr>
              <a:t>/10.2307/2335942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Lin, D. Y., </a:t>
            </a:r>
            <a:r>
              <a:rPr lang="en-US" sz="2000" dirty="0" err="1">
                <a:solidFill>
                  <a:schemeClr val="bg1"/>
                </a:solidFill>
              </a:rPr>
              <a:t>Psaty</a:t>
            </a:r>
            <a:r>
              <a:rPr lang="en-US" sz="2000" dirty="0">
                <a:solidFill>
                  <a:schemeClr val="bg1"/>
                </a:solidFill>
              </a:rPr>
              <a:t>, B. M., &amp; </a:t>
            </a:r>
            <a:r>
              <a:rPr lang="en-US" sz="2000" dirty="0" err="1">
                <a:solidFill>
                  <a:schemeClr val="bg1"/>
                </a:solidFill>
              </a:rPr>
              <a:t>Kronmal</a:t>
            </a:r>
            <a:r>
              <a:rPr lang="en-US" sz="2000" dirty="0">
                <a:solidFill>
                  <a:schemeClr val="bg1"/>
                </a:solidFill>
              </a:rPr>
              <a:t>, R. A. (1998). Assessing the sensitivity of regression results to unmeasured confounders in observational studies. </a:t>
            </a:r>
            <a:r>
              <a:rPr lang="en-US" sz="2000" i="1" dirty="0">
                <a:solidFill>
                  <a:schemeClr val="bg1"/>
                </a:solidFill>
              </a:rPr>
              <a:t>Biometrics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i="1" dirty="0">
                <a:solidFill>
                  <a:schemeClr val="bg1"/>
                </a:solidFill>
              </a:rPr>
              <a:t>54</a:t>
            </a:r>
            <a:r>
              <a:rPr lang="en-US" sz="2000" dirty="0">
                <a:solidFill>
                  <a:schemeClr val="bg1"/>
                </a:solidFill>
              </a:rPr>
              <a:t>(3), 948–963.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https://</a:t>
            </a:r>
            <a:r>
              <a:rPr lang="en-US" sz="2000" dirty="0" err="1">
                <a:solidFill>
                  <a:schemeClr val="bg1"/>
                </a:solidFill>
              </a:rPr>
              <a:t>cran.r-project.org</a:t>
            </a:r>
            <a:r>
              <a:rPr lang="en-US" sz="2000" dirty="0">
                <a:solidFill>
                  <a:schemeClr val="bg1"/>
                </a:solidFill>
              </a:rPr>
              <a:t>/web/packages/</a:t>
            </a:r>
            <a:r>
              <a:rPr lang="en-US" sz="2000" dirty="0" err="1">
                <a:solidFill>
                  <a:schemeClr val="bg1"/>
                </a:solidFill>
              </a:rPr>
              <a:t>tableone</a:t>
            </a:r>
            <a:r>
              <a:rPr lang="en-US" sz="2000" dirty="0">
                <a:solidFill>
                  <a:schemeClr val="bg1"/>
                </a:solidFill>
              </a:rPr>
              <a:t>/vignettes/</a:t>
            </a:r>
            <a:r>
              <a:rPr lang="en-US" sz="2000" dirty="0" err="1">
                <a:solidFill>
                  <a:schemeClr val="bg1"/>
                </a:solidFill>
              </a:rPr>
              <a:t>smd.html</a:t>
            </a: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80761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9988" y="1575595"/>
            <a:ext cx="10443112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8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@</a:t>
            </a:r>
            <a:r>
              <a:rPr lang="en-US" sz="4800" dirty="0" err="1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LucyStats</a:t>
            </a:r>
            <a:endParaRPr lang="en-US" sz="48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4800" dirty="0">
                <a:solidFill>
                  <a:schemeClr val="bg1"/>
                </a:solidFill>
                <a:latin typeface="Franklin Gothic Medium" panose="020B0603020102020204" pitchFamily="34" charset="0"/>
              </a:rPr>
              <a:t>http://bit.ly</a:t>
            </a:r>
            <a:r>
              <a:rPr lang="en-US" sz="4800">
                <a:solidFill>
                  <a:schemeClr val="bg1"/>
                </a:solidFill>
                <a:latin typeface="Franklin Gothic Medium" panose="020B0603020102020204" pitchFamily="34" charset="0"/>
              </a:rPr>
              <a:t>/LucyStatsDDT2018</a:t>
            </a:r>
            <a:endParaRPr lang="en-US" sz="4800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4800" dirty="0" err="1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lucymcgowan.com</a:t>
            </a:r>
            <a:endParaRPr lang="en-US" sz="48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1918050"/>
            <a:ext cx="859125" cy="6963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9983"/>
          <a:stretch/>
        </p:blipFill>
        <p:spPr>
          <a:xfrm>
            <a:off x="537876" y="4305300"/>
            <a:ext cx="1037452" cy="842364"/>
          </a:xfrm>
          <a:prstGeom prst="rect">
            <a:avLst/>
          </a:prstGeom>
        </p:spPr>
      </p:pic>
      <p:sp>
        <p:nvSpPr>
          <p:cNvPr id="9" name="AutoShape 24">
            <a:extLst>
              <a:ext uri="{FF2B5EF4-FFF2-40B4-BE49-F238E27FC236}">
                <a16:creationId xmlns:a16="http://schemas.microsoft.com/office/drawing/2014/main" id="{0DB72493-98FF-B04D-BC4F-985AF96C5A8D}"/>
              </a:ext>
            </a:extLst>
          </p:cNvPr>
          <p:cNvSpPr>
            <a:spLocks/>
          </p:cNvSpPr>
          <p:nvPr/>
        </p:nvSpPr>
        <p:spPr bwMode="auto">
          <a:xfrm>
            <a:off x="685801" y="2890241"/>
            <a:ext cx="795625" cy="1001317"/>
          </a:xfrm>
          <a:custGeom>
            <a:avLst/>
            <a:gdLst/>
            <a:ahLst/>
            <a:cxnLst/>
            <a:rect l="0" t="0" r="r" b="b"/>
            <a:pathLst>
              <a:path w="21600" h="21471">
                <a:moveTo>
                  <a:pt x="812" y="3690"/>
                </a:moveTo>
                <a:lnTo>
                  <a:pt x="20788" y="3690"/>
                </a:lnTo>
                <a:lnTo>
                  <a:pt x="20788" y="4974"/>
                </a:lnTo>
                <a:lnTo>
                  <a:pt x="812" y="4974"/>
                </a:lnTo>
                <a:cubicBezTo>
                  <a:pt x="812" y="4974"/>
                  <a:pt x="812" y="3690"/>
                  <a:pt x="812" y="3690"/>
                </a:cubicBezTo>
                <a:close/>
                <a:moveTo>
                  <a:pt x="17837" y="6667"/>
                </a:moveTo>
                <a:cubicBezTo>
                  <a:pt x="17838" y="6738"/>
                  <a:pt x="17812" y="6807"/>
                  <a:pt x="17762" y="6867"/>
                </a:cubicBezTo>
                <a:lnTo>
                  <a:pt x="17365" y="7916"/>
                </a:lnTo>
                <a:lnTo>
                  <a:pt x="16947" y="7607"/>
                </a:lnTo>
                <a:lnTo>
                  <a:pt x="13992" y="10270"/>
                </a:lnTo>
                <a:cubicBezTo>
                  <a:pt x="13854" y="10393"/>
                  <a:pt x="13594" y="10394"/>
                  <a:pt x="13443" y="10276"/>
                </a:cubicBezTo>
                <a:lnTo>
                  <a:pt x="12486" y="9524"/>
                </a:lnTo>
                <a:lnTo>
                  <a:pt x="9824" y="11902"/>
                </a:lnTo>
                <a:cubicBezTo>
                  <a:pt x="9687" y="12024"/>
                  <a:pt x="9441" y="12025"/>
                  <a:pt x="9281" y="11912"/>
                </a:cubicBezTo>
                <a:lnTo>
                  <a:pt x="7737" y="10813"/>
                </a:lnTo>
                <a:lnTo>
                  <a:pt x="4193" y="13854"/>
                </a:lnTo>
                <a:cubicBezTo>
                  <a:pt x="4118" y="13919"/>
                  <a:pt x="4026" y="13953"/>
                  <a:pt x="3928" y="13953"/>
                </a:cubicBezTo>
                <a:cubicBezTo>
                  <a:pt x="3764" y="13953"/>
                  <a:pt x="3608" y="13856"/>
                  <a:pt x="3549" y="13718"/>
                </a:cubicBezTo>
                <a:cubicBezTo>
                  <a:pt x="3496" y="13593"/>
                  <a:pt x="3531" y="13462"/>
                  <a:pt x="3642" y="13366"/>
                </a:cubicBezTo>
                <a:lnTo>
                  <a:pt x="7436" y="10110"/>
                </a:lnTo>
                <a:cubicBezTo>
                  <a:pt x="7577" y="9989"/>
                  <a:pt x="7817" y="9988"/>
                  <a:pt x="7976" y="10101"/>
                </a:cubicBezTo>
                <a:lnTo>
                  <a:pt x="9515" y="11197"/>
                </a:lnTo>
                <a:lnTo>
                  <a:pt x="12191" y="8807"/>
                </a:lnTo>
                <a:cubicBezTo>
                  <a:pt x="12330" y="8683"/>
                  <a:pt x="12590" y="8683"/>
                  <a:pt x="12739" y="8801"/>
                </a:cubicBezTo>
                <a:lnTo>
                  <a:pt x="13695" y="9553"/>
                </a:lnTo>
                <a:lnTo>
                  <a:pt x="16347" y="7162"/>
                </a:lnTo>
                <a:lnTo>
                  <a:pt x="15880" y="6816"/>
                </a:lnTo>
                <a:lnTo>
                  <a:pt x="18076" y="6038"/>
                </a:lnTo>
                <a:cubicBezTo>
                  <a:pt x="18076" y="6038"/>
                  <a:pt x="17837" y="6667"/>
                  <a:pt x="17837" y="6667"/>
                </a:cubicBezTo>
                <a:close/>
                <a:moveTo>
                  <a:pt x="0" y="5722"/>
                </a:moveTo>
                <a:lnTo>
                  <a:pt x="1145" y="5722"/>
                </a:lnTo>
                <a:lnTo>
                  <a:pt x="1145" y="15493"/>
                </a:lnTo>
                <a:lnTo>
                  <a:pt x="6392" y="15493"/>
                </a:lnTo>
                <a:lnTo>
                  <a:pt x="3913" y="20872"/>
                </a:lnTo>
                <a:cubicBezTo>
                  <a:pt x="3852" y="21005"/>
                  <a:pt x="3866" y="21150"/>
                  <a:pt x="3953" y="21270"/>
                </a:cubicBezTo>
                <a:cubicBezTo>
                  <a:pt x="4040" y="21392"/>
                  <a:pt x="4192" y="21471"/>
                  <a:pt x="4339" y="21471"/>
                </a:cubicBezTo>
                <a:cubicBezTo>
                  <a:pt x="4492" y="21471"/>
                  <a:pt x="4622" y="21387"/>
                  <a:pt x="4687" y="21247"/>
                </a:cubicBezTo>
                <a:lnTo>
                  <a:pt x="7317" y="15541"/>
                </a:lnTo>
                <a:cubicBezTo>
                  <a:pt x="7325" y="15525"/>
                  <a:pt x="7331" y="15509"/>
                  <a:pt x="7336" y="15493"/>
                </a:cubicBezTo>
                <a:lnTo>
                  <a:pt x="14264" y="15493"/>
                </a:lnTo>
                <a:cubicBezTo>
                  <a:pt x="14270" y="15509"/>
                  <a:pt x="14276" y="15525"/>
                  <a:pt x="14283" y="15541"/>
                </a:cubicBezTo>
                <a:lnTo>
                  <a:pt x="16913" y="21247"/>
                </a:lnTo>
                <a:cubicBezTo>
                  <a:pt x="16978" y="21387"/>
                  <a:pt x="17108" y="21471"/>
                  <a:pt x="17262" y="21471"/>
                </a:cubicBezTo>
                <a:cubicBezTo>
                  <a:pt x="17409" y="21471"/>
                  <a:pt x="17560" y="21392"/>
                  <a:pt x="17647" y="21270"/>
                </a:cubicBezTo>
                <a:cubicBezTo>
                  <a:pt x="17734" y="21150"/>
                  <a:pt x="17748" y="21005"/>
                  <a:pt x="17687" y="20872"/>
                </a:cubicBezTo>
                <a:lnTo>
                  <a:pt x="15208" y="15493"/>
                </a:lnTo>
                <a:lnTo>
                  <a:pt x="20455" y="15493"/>
                </a:lnTo>
                <a:lnTo>
                  <a:pt x="20455" y="5722"/>
                </a:lnTo>
                <a:lnTo>
                  <a:pt x="21600" y="5722"/>
                </a:lnTo>
                <a:lnTo>
                  <a:pt x="21600" y="2941"/>
                </a:lnTo>
                <a:lnTo>
                  <a:pt x="11238" y="2941"/>
                </a:lnTo>
                <a:lnTo>
                  <a:pt x="11238" y="384"/>
                </a:lnTo>
                <a:cubicBezTo>
                  <a:pt x="11238" y="-129"/>
                  <a:pt x="10362" y="-128"/>
                  <a:pt x="10362" y="384"/>
                </a:cubicBezTo>
                <a:lnTo>
                  <a:pt x="10362" y="2941"/>
                </a:lnTo>
                <a:lnTo>
                  <a:pt x="0" y="2941"/>
                </a:lnTo>
                <a:cubicBezTo>
                  <a:pt x="0" y="2941"/>
                  <a:pt x="0" y="5722"/>
                  <a:pt x="0" y="5722"/>
                </a:cubicBezTo>
                <a:close/>
                <a:moveTo>
                  <a:pt x="0" y="5722"/>
                </a:move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55979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0DC7D6-CDC3-994C-B197-E00E017779AB}"/>
              </a:ext>
            </a:extLst>
          </p:cNvPr>
          <p:cNvSpPr/>
          <p:nvPr/>
        </p:nvSpPr>
        <p:spPr>
          <a:xfrm>
            <a:off x="734135" y="5263634"/>
            <a:ext cx="2544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nssdeviations.com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AA1DB8-707D-E744-BC85-B9E64FA2D98C}"/>
              </a:ext>
            </a:extLst>
          </p:cNvPr>
          <p:cNvSpPr/>
          <p:nvPr/>
        </p:nvSpPr>
        <p:spPr>
          <a:xfrm>
            <a:off x="734135" y="5632966"/>
            <a:ext cx="8350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livefreeordichotomize.com</a:t>
            </a:r>
            <a:r>
              <a:rPr lang="en-US" dirty="0">
                <a:solidFill>
                  <a:schemeClr val="bg1"/>
                </a:solidFill>
              </a:rPr>
              <a:t>/2016/12/15/hill-for-the-data-scientist-an-</a:t>
            </a:r>
            <a:r>
              <a:rPr lang="en-US" dirty="0" err="1">
                <a:solidFill>
                  <a:schemeClr val="bg1"/>
                </a:solidFill>
              </a:rPr>
              <a:t>xkcd</a:t>
            </a:r>
            <a:r>
              <a:rPr lang="en-US" dirty="0">
                <a:solidFill>
                  <a:schemeClr val="bg1"/>
                </a:solidFill>
              </a:rPr>
              <a:t>-story/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913BA5-E3F6-054C-A34B-A0C1F8CF7A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24" b="98738" l="0" r="98288">
                        <a14:foregroundMark x1="46233" y1="21609" x2="46233" y2="65773"/>
                        <a14:foregroundMark x1="51199" y1="20032" x2="64384" y2="55205"/>
                        <a14:foregroundMark x1="65240" y1="31861" x2="52740" y2="14826"/>
                        <a14:foregroundMark x1="60445" y1="20505" x2="60445" y2="20505"/>
                        <a14:foregroundMark x1="68836" y1="26025" x2="68836" y2="26025"/>
                        <a14:foregroundMark x1="61301" y1="20032" x2="61301" y2="20032"/>
                        <a14:foregroundMark x1="69692" y1="24448" x2="79795" y2="34543"/>
                        <a14:foregroundMark x1="75685" y1="25552" x2="12842" y2="47476"/>
                        <a14:foregroundMark x1="47945" y1="12303" x2="9760" y2="31546"/>
                        <a14:foregroundMark x1="9760" y1="30915" x2="14897" y2="57571"/>
                        <a14:foregroundMark x1="11815" y1="58675" x2="55993" y2="69085"/>
                        <a14:foregroundMark x1="10959" y1="62618" x2="41096" y2="75394"/>
                        <a14:foregroundMark x1="48630" y1="84858" x2="67637" y2="58675"/>
                        <a14:foregroundMark x1="59075" y1="83123" x2="84075" y2="58991"/>
                        <a14:foregroundMark x1="77740" y1="52050" x2="77740" y2="29338"/>
                        <a14:foregroundMark x1="85788" y1="60095" x2="85788" y2="34227"/>
                        <a14:foregroundMark x1="86130" y1="67192" x2="68836" y2="74606"/>
                        <a14:foregroundMark x1="50685" y1="86120" x2="29110" y2="78233"/>
                        <a14:foregroundMark x1="25856" y1="49685" x2="28938" y2="48580"/>
                        <a14:foregroundMark x1="29795" y1="47950" x2="35103" y2="48896"/>
                        <a14:foregroundMark x1="58733" y1="18612" x2="64384" y2="21293"/>
                        <a14:foregroundMark x1="29110" y1="50158" x2="58733" y2="583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8792" y="269484"/>
            <a:ext cx="4621708" cy="501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119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2CF4F"/>
      </a:accent1>
      <a:accent2>
        <a:srgbClr val="EAEAEA"/>
      </a:accent2>
      <a:accent3>
        <a:srgbClr val="5E5E5E"/>
      </a:accent3>
      <a:accent4>
        <a:srgbClr val="01AFEF"/>
      </a:accent4>
      <a:accent5>
        <a:srgbClr val="A1DAF5"/>
      </a:accent5>
      <a:accent6>
        <a:srgbClr val="FEC001"/>
      </a:accent6>
      <a:hlink>
        <a:srgbClr val="92CF4F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3471</TotalTime>
  <Words>2738</Words>
  <Application>Microsoft Macintosh PowerPoint</Application>
  <PresentationFormat>Widescreen</PresentationFormat>
  <Paragraphs>863</Paragraphs>
  <Slides>86</Slides>
  <Notes>31</Notes>
  <HiddenSlides>4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99" baseType="lpstr">
      <vt:lpstr>ＭＳ Ｐゴシック</vt:lpstr>
      <vt:lpstr>Arial</vt:lpstr>
      <vt:lpstr>Calibri</vt:lpstr>
      <vt:lpstr>Calibri Light</vt:lpstr>
      <vt:lpstr>Cambria Math</vt:lpstr>
      <vt:lpstr>Franklin Gothic Heavy</vt:lpstr>
      <vt:lpstr>Franklin Gothic Medium</vt:lpstr>
      <vt:lpstr>Lucida</vt:lpstr>
      <vt:lpstr>Mangal</vt:lpstr>
      <vt:lpstr>Monaco</vt:lpstr>
      <vt:lpstr>Times New Roman</vt:lpstr>
      <vt:lpstr>Wingdings</vt:lpstr>
      <vt:lpstr>Office Theme</vt:lpstr>
      <vt:lpstr>Making Causal Claims as a Data Scientist: Tips and Tricks Using 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✌️ parts</vt:lpstr>
      <vt:lpstr>Hill’s Criteria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Observational Studies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Confounding</vt:lpstr>
      <vt:lpstr>Confounding</vt:lpstr>
      <vt:lpstr>Meaningful confounders</vt:lpstr>
      <vt:lpstr>Confounding</vt:lpstr>
      <vt:lpstr>Meaningful confounders</vt:lpstr>
      <vt:lpstr>Confounding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Propensity Scores</vt:lpstr>
      <vt:lpstr>Propensity Scores</vt:lpstr>
      <vt:lpstr>Weighting</vt:lpstr>
      <vt:lpstr>Weighting</vt:lpstr>
      <vt:lpstr>PowerPoint Presentation</vt:lpstr>
      <vt:lpstr>Propensity Scores</vt:lpstr>
      <vt:lpstr>PowerPoint Presentation</vt:lpstr>
      <vt:lpstr>PowerPoint Presentation</vt:lpstr>
      <vt:lpstr>Standardized mean difference</vt:lpstr>
      <vt:lpstr>Standardized Mean Difference</vt:lpstr>
      <vt:lpstr>Standardized Mean Difference</vt:lpstr>
      <vt:lpstr>Standardized Mean Difference</vt:lpstr>
      <vt:lpstr>Standardized Mean Difference</vt:lpstr>
      <vt:lpstr>PowerPoint Presentation</vt:lpstr>
      <vt:lpstr>PowerPoint Presentation</vt:lpstr>
      <vt:lpstr>Standardized Mean Difference</vt:lpstr>
      <vt:lpstr>Standardized Mean Difference</vt:lpstr>
      <vt:lpstr>PowerPoint Presentation</vt:lpstr>
      <vt:lpstr>Outcome model</vt:lpstr>
      <vt:lpstr>Outcome model</vt:lpstr>
      <vt:lpstr>Outcome model</vt:lpstr>
      <vt:lpstr>unmeasured confounding</vt:lpstr>
      <vt:lpstr>All you need</vt:lpstr>
      <vt:lpstr>All you need</vt:lpstr>
      <vt:lpstr>All you need</vt:lpstr>
      <vt:lpstr>Tipping point analyses</vt:lpstr>
      <vt:lpstr>All you need</vt:lpstr>
      <vt:lpstr>All you need</vt:lpstr>
      <vt:lpstr>Exposure-unmeasured confounder effect</vt:lpstr>
      <vt:lpstr>PowerPoint Presentation</vt:lpstr>
      <vt:lpstr>Confounding</vt:lpstr>
      <vt:lpstr>Standardized Mean Difference</vt:lpstr>
      <vt:lpstr>Standardized Mean Difference</vt:lpstr>
      <vt:lpstr>PowerPoint Presentation</vt:lpstr>
      <vt:lpstr>✌️ parts</vt:lpstr>
      <vt:lpstr>PowerPoint Presentation</vt:lpstr>
      <vt:lpstr>R </vt:lpstr>
      <vt:lpstr>References</vt:lpstr>
      <vt:lpstr>Thank you!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Lucy McGowan</dc:creator>
  <cp:lastModifiedBy>Microsoft Office User</cp:lastModifiedBy>
  <cp:revision>82</cp:revision>
  <dcterms:created xsi:type="dcterms:W3CDTF">2017-11-08T23:32:53Z</dcterms:created>
  <dcterms:modified xsi:type="dcterms:W3CDTF">2018-01-27T15:29:50Z</dcterms:modified>
</cp:coreProperties>
</file>

<file path=docProps/thumbnail.jpeg>
</file>